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7" r:id="rId5"/>
    <p:sldMasterId id="2147483677" r:id="rId6"/>
  </p:sldMasterIdLst>
  <p:notesMasterIdLst>
    <p:notesMasterId r:id="rId17"/>
  </p:notesMasterIdLst>
  <p:handoutMasterIdLst>
    <p:handoutMasterId r:id="rId18"/>
  </p:handoutMasterIdLst>
  <p:sldIdLst>
    <p:sldId id="258" r:id="rId7"/>
    <p:sldId id="277" r:id="rId8"/>
    <p:sldId id="278" r:id="rId9"/>
    <p:sldId id="301" r:id="rId10"/>
    <p:sldId id="279" r:id="rId11"/>
    <p:sldId id="300" r:id="rId12"/>
    <p:sldId id="305" r:id="rId13"/>
    <p:sldId id="304" r:id="rId14"/>
    <p:sldId id="302" r:id="rId15"/>
    <p:sldId id="303" r:id="rId16"/>
  </p:sldIdLst>
  <p:sldSz cx="9144000" cy="5143500" type="screen16x9"/>
  <p:notesSz cx="7315200" cy="96012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2941">
          <p15:clr>
            <a:srgbClr val="A4A3A4"/>
          </p15:clr>
        </p15:guide>
        <p15:guide id="3" orient="horz" pos="650">
          <p15:clr>
            <a:srgbClr val="A4A3A4"/>
          </p15:clr>
        </p15:guide>
        <p15:guide id="4" orient="horz" pos="400">
          <p15:clr>
            <a:srgbClr val="A4A3A4"/>
          </p15:clr>
        </p15:guide>
        <p15:guide id="5" pos="2931">
          <p15:clr>
            <a:srgbClr val="A4A3A4"/>
          </p15:clr>
        </p15:guide>
        <p15:guide id="6" pos="5759">
          <p15:clr>
            <a:srgbClr val="A4A3A4"/>
          </p15:clr>
        </p15:guide>
        <p15:guide id="7" pos="2843">
          <p15:clr>
            <a:srgbClr val="A4A3A4"/>
          </p15:clr>
        </p15:guide>
        <p15:guide id="8" pos="454">
          <p15:clr>
            <a:srgbClr val="A4A3A4"/>
          </p15:clr>
        </p15:guide>
        <p15:guide id="9" pos="53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EFB"/>
    <a:srgbClr val="D0FCFB"/>
    <a:srgbClr val="414042"/>
    <a:srgbClr val="FFFFFF"/>
    <a:srgbClr val="E5E5E5"/>
    <a:srgbClr val="E6E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81606" autoAdjust="0"/>
  </p:normalViewPr>
  <p:slideViewPr>
    <p:cSldViewPr snapToGrid="0" snapToObjects="1" showGuides="1">
      <p:cViewPr varScale="1">
        <p:scale>
          <a:sx n="235" d="100"/>
          <a:sy n="235" d="100"/>
        </p:scale>
        <p:origin x="3024" y="168"/>
      </p:cViewPr>
      <p:guideLst>
        <p:guide orient="horz"/>
        <p:guide orient="horz" pos="2941"/>
        <p:guide orient="horz" pos="650"/>
        <p:guide orient="horz" pos="400"/>
        <p:guide pos="2931"/>
        <p:guide pos="5759"/>
        <p:guide pos="2843"/>
        <p:guide pos="454"/>
        <p:guide pos="53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3235" y="5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7D203DC-E5E8-46A3-A040-E07504C43C31}" type="datetimeFigureOut">
              <a:rPr lang="da-DK" smtClean="0"/>
              <a:pPr/>
              <a:t>20.10.2022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374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138" cy="4795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427" y="0"/>
            <a:ext cx="3170138" cy="4795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4BB8D-33F9-4414-8522-F9D67492D5D0}" type="datetimeFigureOut">
              <a:rPr lang="da-DK" smtClean="0"/>
              <a:pPr/>
              <a:t>20.10.2022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194" y="4560086"/>
            <a:ext cx="5852814" cy="4320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72"/>
            <a:ext cx="3170138" cy="4795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427" y="9120172"/>
            <a:ext cx="3170138" cy="4795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B66A5-EFFE-4AF9-9C93-60DEA3DD411E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471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0555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6895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72560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12244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1930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75684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81117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2253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7835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66A5-EFFE-4AF9-9C93-60DEA3DD411E}" type="slidenum">
              <a:rPr lang="da-DK" smtClean="0"/>
              <a:pPr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22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383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38340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0000" y="1030987"/>
            <a:ext cx="7704000" cy="108942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4600"/>
              </a:lnSpc>
              <a:defRPr sz="3200" b="1">
                <a:solidFill>
                  <a:srgbClr val="414042"/>
                </a:solidFill>
              </a:defRPr>
            </a:lvl1pPr>
          </a:lstStyle>
          <a:p>
            <a:r>
              <a:rPr lang="en-US" dirty="0"/>
              <a:t>Click to type title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0001" y="2147523"/>
            <a:ext cx="7704000" cy="670830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rgbClr val="4140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type presenter’s name, event and date (3 lines)</a:t>
            </a:r>
            <a:endParaRPr lang="da-DK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482725" y="4590812"/>
            <a:ext cx="3251200" cy="123111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r>
              <a:rPr lang="da-DK" sz="800" b="1" dirty="0" err="1">
                <a:solidFill>
                  <a:srgbClr val="414042"/>
                </a:solidFill>
                <a:effectLst/>
              </a:rPr>
              <a:t>www.cookmedical.com</a:t>
            </a:r>
            <a:endParaRPr lang="da-DK" sz="800" b="1" dirty="0">
              <a:solidFill>
                <a:srgbClr val="414042"/>
              </a:solidFill>
              <a:effectLst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-18000" y="3834000"/>
            <a:ext cx="9180000" cy="1620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17550" y="4775661"/>
            <a:ext cx="7706450" cy="0"/>
          </a:xfrm>
          <a:prstGeom prst="line">
            <a:avLst/>
          </a:prstGeom>
          <a:ln w="6350">
            <a:solidFill>
              <a:schemeClr val="bg2">
                <a:lumMod val="25000"/>
              </a:schemeClr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5278757" y="4618959"/>
            <a:ext cx="3179762" cy="9233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r"/>
            <a:r>
              <a:rPr lang="da-DK" sz="600" b="1">
                <a:solidFill>
                  <a:srgbClr val="414042"/>
                </a:solidFill>
                <a:effectLst/>
              </a:rPr>
              <a:t>COMPANY CONFIDENTIAL. </a:t>
            </a:r>
            <a:r>
              <a:rPr lang="da-DK" sz="600" b="0">
                <a:solidFill>
                  <a:srgbClr val="414042"/>
                </a:solidFill>
                <a:effectLst/>
              </a:rPr>
              <a:t>DO NOT COPY. NOT FOR EXTERNAL DISTRIBUTION.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036320" y="1"/>
            <a:ext cx="1011936" cy="3007729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FFFFFF"/>
            </a:solidFill>
          </a:ln>
        </p:spPr>
        <p:txBody>
          <a:bodyPr wrap="square" lIns="72000" tIns="72000" rIns="72000" bIns="72000" rtlCol="0" anchor="t" anchorCtr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="1" noProof="0">
                <a:solidFill>
                  <a:schemeClr val="accent3"/>
                </a:solidFill>
              </a:rPr>
              <a:t>NOTE</a:t>
            </a:r>
            <a:br>
              <a:rPr lang="en-US" sz="800" noProof="0">
                <a:solidFill>
                  <a:srgbClr val="414042"/>
                </a:solidFill>
              </a:rPr>
            </a:br>
            <a:r>
              <a:rPr lang="en-US" sz="800" noProof="0">
                <a:solidFill>
                  <a:srgbClr val="414042"/>
                </a:solidFill>
              </a:rPr>
              <a:t>Especially for external use,</a:t>
            </a:r>
            <a:r>
              <a:rPr lang="en-US" sz="800" baseline="0" noProof="0">
                <a:solidFill>
                  <a:srgbClr val="414042"/>
                </a:solidFill>
              </a:rPr>
              <a:t> p</a:t>
            </a:r>
            <a: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lease follow the standards for images and copy, available in </a:t>
            </a:r>
            <a:b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800" b="0" i="1" kern="120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Copy style guide </a:t>
            </a:r>
            <a: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800" b="0" i="1" kern="120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Global corporate identity and brand guide</a:t>
            </a:r>
            <a: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endParaRPr lang="en-US" sz="800" noProof="0">
              <a:solidFill>
                <a:srgbClr val="414042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800" noProof="0">
                <a:solidFill>
                  <a:srgbClr val="414042"/>
                </a:solidFill>
              </a:rPr>
              <a:t>See also the </a:t>
            </a:r>
            <a:br>
              <a:rPr lang="en-US" sz="800" noProof="0">
                <a:solidFill>
                  <a:srgbClr val="414042"/>
                </a:solidFill>
              </a:rPr>
            </a:br>
            <a:r>
              <a:rPr lang="en-US" sz="800" b="0" i="1" noProof="0">
                <a:solidFill>
                  <a:schemeClr val="accent3"/>
                </a:solidFill>
              </a:rPr>
              <a:t>Quick guide </a:t>
            </a:r>
            <a:r>
              <a:rPr lang="en-US" sz="800" noProof="0">
                <a:solidFill>
                  <a:srgbClr val="414042"/>
                </a:solidFill>
              </a:rPr>
              <a:t>for PowerPoint templates and </a:t>
            </a:r>
            <a:br>
              <a:rPr lang="en-US" sz="800" noProof="0">
                <a:solidFill>
                  <a:srgbClr val="414042"/>
                </a:solidFill>
              </a:rPr>
            </a:br>
            <a:r>
              <a:rPr lang="en-US" sz="800" noProof="0">
                <a:solidFill>
                  <a:srgbClr val="414042"/>
                </a:solidFill>
              </a:rPr>
              <a:t>the</a:t>
            </a:r>
            <a:r>
              <a:rPr lang="en-US" sz="800" baseline="0" noProof="0">
                <a:solidFill>
                  <a:srgbClr val="414042"/>
                </a:solidFill>
              </a:rPr>
              <a:t> </a:t>
            </a:r>
            <a:r>
              <a:rPr lang="en-US" sz="800" b="0" i="1" noProof="0">
                <a:solidFill>
                  <a:schemeClr val="accent3"/>
                </a:solidFill>
              </a:rPr>
              <a:t>sample presentation, </a:t>
            </a:r>
            <a:br>
              <a:rPr lang="en-US" sz="800" noProof="0">
                <a:solidFill>
                  <a:srgbClr val="414042"/>
                </a:solidFill>
              </a:rPr>
            </a:br>
            <a:r>
              <a:rPr lang="en-US" sz="800" noProof="0">
                <a:solidFill>
                  <a:srgbClr val="414042"/>
                </a:solidFill>
              </a:rPr>
              <a:t>available in Marketing Central.</a:t>
            </a:r>
            <a:br>
              <a:rPr lang="en-US" sz="1000" noProof="0">
                <a:solidFill>
                  <a:srgbClr val="414042"/>
                </a:solidFill>
              </a:rPr>
            </a:br>
            <a:endParaRPr lang="en-US" sz="1000" noProof="0">
              <a:solidFill>
                <a:srgbClr val="414042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600" noProof="0">
                <a:solidFill>
                  <a:srgbClr val="414042"/>
                </a:solidFill>
              </a:rPr>
              <a:t>Rev March 29, 2012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7551" y="4256723"/>
            <a:ext cx="695035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1D14B-E5DC-4358-8553-D383D56E4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BB094-5ACD-4C24-B408-D42F7C842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2A617-2037-4E90-9E7F-4FCE1E7D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37801-A4C3-40D0-9E4E-DF81AF2A5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7B616-0D52-4CA7-9FB3-248705C16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0CDC3-9E13-4507-9E91-792577778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6D375-2FF5-4209-A2B8-2D2C947DF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0E38D-5EBF-4199-92CD-5F5D504C8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B410C-6A4C-4118-A475-81ECE5D9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419A5-2BA8-4271-B470-23D61D1FD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72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86959-7979-4331-B1A8-AE67A168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E1D72-7032-4E05-A706-7EE827C27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DD9D4-3E14-4903-9163-F267F8ADC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A136D-82DA-418E-A72A-5805582D2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A37FA-6D70-44B2-84D2-B026D59F0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50D9A-7386-4959-9DDF-48B9EEC7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3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F464-3AAB-4D6F-A38E-A9787D06A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C9D51-F1D0-41CE-8534-3485B0787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8C9AB-E4BF-4416-926E-EF6A134A5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D6F0CC-3BE2-4D80-B077-1A7F1CC14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8F6F6F-34B8-4EE2-8DBB-024FAE0CD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792ACE-71CA-41FE-9B08-01FFC9B2B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05236E-6959-4EB6-AB30-BD4571D42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364B6B-BA84-4E76-9ECC-BEDFD80E9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30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CC2D0-7E02-4EC6-AA02-479ABBA6E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763E5E-FDAC-4EB5-B4A1-42D15F76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EB064-8F3B-48DB-B112-AB2E201A0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F07AF-2891-42CF-99F9-1551676C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36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AC55DC-8909-4FC8-8AB7-0EA9C6E8E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C34D02-F562-4CC7-BB02-418DDE07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3BD81-CB5C-4733-B1CD-395C896D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71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6B0BB-4A1A-4E3E-B9B6-6A4345C6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D332E-6594-4FE8-8DDC-7ACC7CB69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7F606-9DEB-46E9-8EA8-2B427900B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8D696-BF53-49BE-9ECF-F242EF915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4A20C3-21BA-45FD-BFE7-3C063CBC1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14A74-C31A-4229-BFDB-25FD067DC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28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ECD4-86A6-466D-BFC5-D4061494A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01CA3-F2E0-4116-BF42-F5D63A3AF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596B1-A772-43FE-9FAF-E1B7E9856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E98FF-DFF5-4194-B6C8-644B634D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6DF25-861D-4940-8F50-49B497836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E40F4-9B8B-468E-8887-DE3CA6C43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29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BAD5-FE33-42C4-83AC-D9D7B169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030FB-B857-4B80-B36E-1C45694E3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6B76-053D-46FA-8665-FC75689F4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AFA04-8112-43C7-AFCB-14CC70C2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B4B5A-C694-4610-A1E9-65D53B44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52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1C1FC9-4636-4326-A753-45782E3591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259F8-9E0B-4008-A112-A0CAEB893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33BED-8160-4EAE-945A-0FED4DF5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0FA97-5E5D-4BDC-AE6D-46C7C7082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D8801-A68C-4369-BAEE-F39FA124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6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200" b="1"/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7704000" cy="36315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14301"/>
            <a:ext cx="7704000" cy="513000"/>
          </a:xfrm>
        </p:spPr>
        <p:txBody>
          <a:bodyPr>
            <a:noAutofit/>
          </a:bodyPr>
          <a:lstStyle>
            <a:lvl1pPr>
              <a:defRPr sz="2200" b="1"/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0725" y="1032273"/>
            <a:ext cx="7704000" cy="346472"/>
          </a:xfrm>
        </p:spPr>
        <p:txBody>
          <a:bodyPr/>
          <a:lstStyle>
            <a:lvl1pPr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20979" y="1387889"/>
            <a:ext cx="7707059" cy="32805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17551" y="1032272"/>
            <a:ext cx="3783013" cy="36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652963" y="1032272"/>
            <a:ext cx="3770312" cy="3629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: Text,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652964" y="1032272"/>
            <a:ext cx="3771037" cy="36288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da-DK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20725" y="1032272"/>
            <a:ext cx="3783600" cy="3629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ex, Wider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017265" y="1032273"/>
            <a:ext cx="4406011" cy="3631406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da-DK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20725" y="1032272"/>
            <a:ext cx="3132138" cy="363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solidFill>
          <a:srgbClr val="E6E7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4347972"/>
            <a:ext cx="7704000" cy="32046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20725" y="459580"/>
            <a:ext cx="7704000" cy="3824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 with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912619" y="4760100"/>
            <a:ext cx="2517775" cy="106136"/>
          </a:xfrm>
        </p:spPr>
        <p:txBody>
          <a:bodyPr/>
          <a:lstStyle>
            <a:lvl1pPr indent="0" algn="r">
              <a:lnSpc>
                <a:spcPct val="100000"/>
              </a:lnSpc>
              <a:buNone/>
              <a:defRPr sz="600"/>
            </a:lvl1pPr>
            <a:lvl2pPr algn="r">
              <a:defRPr sz="800"/>
            </a:lvl2pPr>
            <a:lvl3pPr algn="r">
              <a:defRPr sz="800"/>
            </a:lvl3pPr>
            <a:lvl4pPr algn="r">
              <a:defRPr sz="800"/>
            </a:lvl4pPr>
            <a:lvl5pPr algn="r">
              <a:defRPr sz="800"/>
            </a:lvl5pPr>
          </a:lstStyle>
          <a:p>
            <a:pPr lvl="0"/>
            <a:r>
              <a:rPr lang="en-US" dirty="0"/>
              <a:t>Click to type code (optional)</a:t>
            </a:r>
            <a:endParaRPr lang="da-DK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D29454-31FA-422D-943F-43B6FE1F0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95A44-7862-423B-9995-5F0F0841E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BC3D8-97A4-4CD9-9BA5-D14BF7669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CEC59-DAA2-4B35-A6EB-00E6C600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F8DD-6366-45E5-BFD7-15F30F509EAC}" type="datetimeFigureOut">
              <a:rPr lang="en-US" smtClean="0"/>
              <a:t>10/20/22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B1BC1-79CA-440F-B58D-674C83D2E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020E2-6917-4853-9F03-E34AD53E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EC8A-A60B-436A-A0E8-BB602ECB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64000"/>
            <a:ext cx="9144000" cy="3874293"/>
          </a:xfrm>
          <a:prstGeom prst="rect">
            <a:avLst/>
          </a:prstGeom>
          <a:solidFill>
            <a:srgbClr val="E6E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14301"/>
            <a:ext cx="7704000" cy="513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030572"/>
            <a:ext cx="7704000" cy="3631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-18000" y="702000"/>
            <a:ext cx="9180000" cy="1620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Rectangle 7"/>
          <p:cNvSpPr/>
          <p:nvPr/>
        </p:nvSpPr>
        <p:spPr>
          <a:xfrm>
            <a:off x="725799" y="4766901"/>
            <a:ext cx="3405187" cy="9233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l"/>
            <a:r>
              <a:rPr lang="da-DK" sz="600" b="1" dirty="0">
                <a:solidFill>
                  <a:srgbClr val="414042"/>
                </a:solidFill>
                <a:effectLst/>
              </a:rPr>
              <a:t>COMPANY CONFIDENTIAL. </a:t>
            </a:r>
            <a:r>
              <a:rPr lang="da-DK" sz="600" b="0" dirty="0">
                <a:solidFill>
                  <a:srgbClr val="414042"/>
                </a:solidFill>
                <a:effectLst/>
              </a:rPr>
              <a:t>DO NOT COPY. NOT FOR EXTERNAL DISTRIBUTION.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xStyles>
    <p:titleStyle>
      <a:lvl1pPr algn="l" defTabSz="914400" rtl="0" eaLnBrk="1" latinLnBrk="0" hangingPunct="1">
        <a:lnSpc>
          <a:spcPts val="2800"/>
        </a:lnSpc>
        <a:spcBef>
          <a:spcPct val="0"/>
        </a:spcBef>
        <a:buNone/>
        <a:defRPr sz="2200" b="1" kern="1200">
          <a:solidFill>
            <a:srgbClr val="41404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•"/>
        <a:defRPr sz="1800" kern="1200">
          <a:solidFill>
            <a:srgbClr val="41404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–"/>
        <a:defRPr sz="1800" kern="1200">
          <a:solidFill>
            <a:srgbClr val="41404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•"/>
        <a:defRPr sz="1800" kern="1200">
          <a:solidFill>
            <a:srgbClr val="41404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–"/>
        <a:defRPr sz="1800" kern="1200">
          <a:solidFill>
            <a:srgbClr val="41404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400"/>
        </a:lnSpc>
        <a:spcBef>
          <a:spcPts val="800"/>
        </a:spcBef>
        <a:buFont typeface="Arial" pitchFamily="34" charset="0"/>
        <a:buChar char="»"/>
        <a:defRPr sz="1800" kern="1200">
          <a:solidFill>
            <a:srgbClr val="41404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64FF7-8374-4F23-82F0-5D4339877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E54FA-0244-412E-9C7B-329806416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1E0C1-A9BE-4F3D-8AE0-DDA788978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9F8DD-6366-45E5-BFD7-15F30F509EAC}" type="datetimeFigureOut">
              <a:rPr lang="en-US" smtClean="0"/>
              <a:t>10/20/22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96B0F-5359-4F30-8B92-A18FCD972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445D8-B538-4EB3-A4CF-EE563FDE1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9EC8A-A60B-436A-A0E8-BB602ECBFD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6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003608"/>
            <a:ext cx="7704000" cy="1750541"/>
          </a:xfrm>
        </p:spPr>
        <p:txBody>
          <a:bodyPr/>
          <a:lstStyle/>
          <a:p>
            <a:r>
              <a:rPr lang="da-DK" dirty="0"/>
              <a:t>Customer-</a:t>
            </a:r>
            <a:r>
              <a:rPr lang="da-DK" dirty="0" err="1"/>
              <a:t>Facing</a:t>
            </a:r>
            <a:r>
              <a:rPr lang="da-DK" dirty="0"/>
              <a:t> Workstream</a:t>
            </a:r>
            <a:br>
              <a:rPr lang="da-DK" dirty="0"/>
            </a:br>
            <a:r>
              <a:rPr lang="da-DK" dirty="0"/>
              <a:t>Sales &amp; Marketing Pod</a:t>
            </a:r>
            <a:br>
              <a:rPr lang="da-DK" dirty="0"/>
            </a:br>
            <a:r>
              <a:rPr lang="da-DK" dirty="0"/>
              <a:t>Sustaining Team</a:t>
            </a:r>
            <a:br>
              <a:rPr lang="en-US" dirty="0"/>
            </a:b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5150" y="3157107"/>
            <a:ext cx="7704000" cy="670830"/>
          </a:xfrm>
        </p:spPr>
        <p:txBody>
          <a:bodyPr/>
          <a:lstStyle/>
          <a:p>
            <a:r>
              <a:rPr lang="da-DK" dirty="0"/>
              <a:t>20Jul2022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>
              <a:lnSpc>
                <a:spcPct val="100000"/>
              </a:lnSpc>
            </a:pPr>
            <a:r>
              <a:rPr lang="en-US" sz="1600" dirty="0"/>
              <a:t>WordPress sites – ADAL to MSAL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SSL cert renewals – work in conjunction with infrastructure as needed to ensure certs stay current (ongoing rolling schedule)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Provisioning Profile Cert renewals – as needed to ensure mobile apps are updated with current certs (ongoing rolling schedule)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Retire GKF – understand what is needed to transition away from GKF </a:t>
            </a:r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 marL="0" indent="0">
              <a:lnSpc>
                <a:spcPct val="100000"/>
              </a:lnSpc>
              <a:buNone/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0103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4498103" cy="36315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 Sustaining team of the Sales and Marketing pod in the Customer-Facing workstream is focused on maintaining many of our homegrown sales and marketing apps until we can start to transition those to some of the enterprise commercial-off-the-shelf (COTS) platforms that we have identified for long-term use within Cook. 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AAFFA684-0211-C3D4-7D06-4D86BC5A1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927" y="1243954"/>
            <a:ext cx="2655592" cy="265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66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7704000" cy="97809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Our portfolio of technologies stretches across websites, web apps, mobile apps, and supporting software and services. Some technologies used in these solutions include: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lvl="1">
              <a:lnSpc>
                <a:spcPct val="100000"/>
              </a:lnSpc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0DA1DA-7921-BE38-7659-F8D805B5399D}"/>
              </a:ext>
            </a:extLst>
          </p:cNvPr>
          <p:cNvSpPr txBox="1"/>
          <p:nvPr/>
        </p:nvSpPr>
        <p:spPr>
          <a:xfrm>
            <a:off x="720000" y="2018849"/>
            <a:ext cx="7704000" cy="2780248"/>
          </a:xfrm>
          <a:prstGeom prst="rect">
            <a:avLst/>
          </a:prstGeom>
          <a:noFill/>
        </p:spPr>
        <p:txBody>
          <a:bodyPr wrap="square" numCol="3">
            <a:spAutoFit/>
          </a:bodyPr>
          <a:lstStyle/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Java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iOS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PHP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.NET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HTML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CSS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414042"/>
              </a:solidFill>
            </a:endParaRP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414042"/>
              </a:solidFill>
            </a:endParaRP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414042"/>
                </a:solidFill>
              </a:rPr>
              <a:t>Javascript</a:t>
            </a:r>
            <a:endParaRPr lang="en-US" sz="1600" dirty="0">
              <a:solidFill>
                <a:srgbClr val="414042"/>
              </a:solidFill>
            </a:endParaRP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414042"/>
                </a:solidFill>
              </a:rPr>
              <a:t>jBASE</a:t>
            </a:r>
            <a:endParaRPr lang="en-US" sz="1600" dirty="0">
              <a:solidFill>
                <a:srgbClr val="414042"/>
              </a:solidFill>
            </a:endParaRP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Azure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14042"/>
                </a:solidFill>
              </a:rPr>
              <a:t>Android</a:t>
            </a:r>
          </a:p>
        </p:txBody>
      </p:sp>
    </p:spTree>
    <p:extLst>
      <p:ext uri="{BB962C8B-B14F-4D97-AF65-F5344CB8AC3E}">
        <p14:creationId xmlns:p14="http://schemas.microsoft.com/office/powerpoint/2010/main" val="119419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Portfolio – Applications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7909308" cy="3631500"/>
          </a:xfrm>
        </p:spPr>
        <p:txBody>
          <a:bodyPr numCol="2"/>
          <a:lstStyle/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JAVA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Customer Image Requests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Global </a:t>
            </a:r>
            <a:r>
              <a:rPr lang="en-US" sz="1400" dirty="0" err="1"/>
              <a:t>Kontact</a:t>
            </a:r>
            <a:r>
              <a:rPr lang="en-US" sz="1400" dirty="0"/>
              <a:t> File (GKF)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IFU Finder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Marketing Materials Manager (MMM)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 Admin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 Link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Usher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Web Product Catalog Manager (WPCM)</a:t>
            </a:r>
          </a:p>
          <a:p>
            <a:pPr>
              <a:lnSpc>
                <a:spcPct val="100000"/>
              </a:lnSpc>
            </a:pPr>
            <a:endParaRPr lang="en-US" sz="1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 err="1"/>
              <a:t>jBASE</a:t>
            </a:r>
            <a:endParaRPr lang="en-US" sz="1400" b="1" dirty="0"/>
          </a:p>
          <a:p>
            <a:pPr>
              <a:lnSpc>
                <a:spcPct val="100000"/>
              </a:lnSpc>
            </a:pPr>
            <a:r>
              <a:rPr lang="en-US" sz="1400" dirty="0"/>
              <a:t>Global </a:t>
            </a:r>
            <a:r>
              <a:rPr lang="en-US" sz="1400" dirty="0" err="1"/>
              <a:t>Kontact</a:t>
            </a:r>
            <a:r>
              <a:rPr lang="en-US" sz="1400" dirty="0"/>
              <a:t> File (GKF)</a:t>
            </a:r>
          </a:p>
          <a:p>
            <a:pPr>
              <a:lnSpc>
                <a:spcPct val="100000"/>
              </a:lnSpc>
            </a:pPr>
            <a:endParaRPr lang="en-US" sz="1400" dirty="0"/>
          </a:p>
          <a:p>
            <a:pPr>
              <a:lnSpc>
                <a:spcPct val="100000"/>
              </a:lnSpc>
            </a:pPr>
            <a:endParaRPr lang="en-US" sz="1400" b="1" dirty="0"/>
          </a:p>
          <a:p>
            <a:pPr>
              <a:lnSpc>
                <a:spcPct val="100000"/>
              </a:lnSpc>
            </a:pPr>
            <a:endParaRPr lang="en-US" sz="1400" b="1" dirty="0"/>
          </a:p>
          <a:p>
            <a:pPr marL="0" indent="0">
              <a:lnSpc>
                <a:spcPct val="100000"/>
              </a:lnSpc>
              <a:buNone/>
            </a:pPr>
            <a:endParaRPr lang="en-US" sz="14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PHP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Customer Portal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Marketing Materials Manager (MMM)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Physician Cert Web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0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.NET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Consignment Requests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Cross-Reference Portal AMER (XREF AMER)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Cross-Reference Portal EMEA (XREF EMEA)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Relocations Log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Procedure Based Business (PBB)</a:t>
            </a:r>
            <a:br>
              <a:rPr lang="en-US" sz="1400" dirty="0"/>
            </a:br>
            <a:endParaRPr lang="en-US" sz="1400" b="1" dirty="0"/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  <a:p>
            <a:pPr>
              <a:lnSpc>
                <a:spcPct val="100000"/>
              </a:lnSpc>
            </a:pPr>
            <a:endParaRPr lang="en-US" sz="1400" dirty="0"/>
          </a:p>
          <a:p>
            <a:pPr>
              <a:lnSpc>
                <a:spcPct val="10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473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Portfolio – Applications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Mobile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AI Deploy – Abdominal &amp; Thoracic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AI Deploy – Thoracic only</a:t>
            </a:r>
          </a:p>
          <a:p>
            <a:pPr>
              <a:lnSpc>
                <a:spcPct val="100000"/>
              </a:lnSpc>
            </a:pPr>
            <a:r>
              <a:rPr lang="en-US" sz="1400" dirty="0" err="1"/>
              <a:t>CookScan</a:t>
            </a: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 err="1"/>
              <a:t>CustScan</a:t>
            </a: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/>
              <a:t>Global Prices (EMEA)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Guidebook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Lead Management NES Deploy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Life @ Cook App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My Cook App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Physician Cert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Prices NAM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Quanta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Relocations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VCF Track</a:t>
            </a:r>
          </a:p>
          <a:p>
            <a:pPr>
              <a:lnSpc>
                <a:spcPct val="100000"/>
              </a:lnSpc>
            </a:pPr>
            <a:endParaRPr lang="en-US" sz="14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Business Partner Enabled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Samson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Cook Asset Library (CAL)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Event Tracker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400" b="1" dirty="0"/>
              <a:t>Support Software &amp; Services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Banana Tag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Google Analytics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Sprout Social</a:t>
            </a:r>
          </a:p>
          <a:p>
            <a:pPr>
              <a:lnSpc>
                <a:spcPct val="100000"/>
              </a:lnSpc>
            </a:pPr>
            <a:r>
              <a:rPr lang="en-US" sz="1400" dirty="0" err="1"/>
              <a:t>Swiftype</a:t>
            </a: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/>
              <a:t>Brightcove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Firebase</a:t>
            </a:r>
          </a:p>
        </p:txBody>
      </p:sp>
    </p:spTree>
    <p:extLst>
      <p:ext uri="{BB962C8B-B14F-4D97-AF65-F5344CB8AC3E}">
        <p14:creationId xmlns:p14="http://schemas.microsoft.com/office/powerpoint/2010/main" val="3511609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Portfolio – Websites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31400"/>
            <a:ext cx="8424000" cy="3631500"/>
          </a:xfrm>
        </p:spPr>
        <p:txBody>
          <a:bodyPr numCol="3"/>
          <a:lstStyle/>
          <a:p>
            <a:pPr>
              <a:lnSpc>
                <a:spcPct val="100000"/>
              </a:lnSpc>
            </a:pPr>
            <a:r>
              <a:rPr lang="en-US" sz="1100" dirty="0"/>
              <a:t>Aortic (EU)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Aortic (NAM)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ART Lab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Aviation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Biotech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BRVP Videos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Charitable Donation, Grants &amp; Sponsorships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CM Blog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Cook Group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Difficult Airway EU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Difficult Airway NAM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Distributors (DCM) Update Site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Endoscopic Ultrasound Video Library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Enternal</a:t>
            </a:r>
            <a:r>
              <a:rPr lang="en-US" sz="1100" dirty="0"/>
              <a:t> Connectors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Entuit</a:t>
            </a:r>
            <a:r>
              <a:rPr lang="en-US" sz="1100" dirty="0"/>
              <a:t> Thrive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EUMDR sites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GDSN Barcode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Hemospray</a:t>
            </a:r>
            <a:endParaRPr lang="en-US" sz="1100" dirty="0"/>
          </a:p>
          <a:p>
            <a:pPr>
              <a:lnSpc>
                <a:spcPct val="100000"/>
              </a:lnSpc>
            </a:pPr>
            <a:r>
              <a:rPr lang="en-US" sz="1100" dirty="0" err="1"/>
              <a:t>IDEANet</a:t>
            </a:r>
            <a:r>
              <a:rPr lang="en-US" sz="1100" dirty="0"/>
              <a:t> Submissions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Male SUI (redirect)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Men's Health PD Patient (redirect)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NAM Public Website – Shadow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China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EU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Hong Kong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India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Japan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Korea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Public Website – NAM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PWS Subscription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Reimbursement Portal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Sialendoscopy</a:t>
            </a:r>
            <a:r>
              <a:rPr lang="en-US" sz="1100" dirty="0"/>
              <a:t> (EU)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Sialendoscopy</a:t>
            </a:r>
            <a:r>
              <a:rPr lang="en-US" sz="1100" dirty="0"/>
              <a:t> (NAM)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Spectrum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Vista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Zenapro</a:t>
            </a:r>
            <a:endParaRPr lang="en-US" sz="1100" dirty="0"/>
          </a:p>
          <a:p>
            <a:pPr>
              <a:lnSpc>
                <a:spcPct val="100000"/>
              </a:lnSpc>
            </a:pPr>
            <a:r>
              <a:rPr lang="en-US" sz="1100" dirty="0"/>
              <a:t>Zenith Alpha Thoracic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Zilver</a:t>
            </a:r>
            <a:r>
              <a:rPr lang="en-US" sz="1100" dirty="0"/>
              <a:t> PTX EU</a:t>
            </a:r>
          </a:p>
          <a:p>
            <a:pPr>
              <a:lnSpc>
                <a:spcPct val="100000"/>
              </a:lnSpc>
            </a:pPr>
            <a:r>
              <a:rPr lang="en-US" sz="1100" dirty="0" err="1"/>
              <a:t>Zilver</a:t>
            </a:r>
            <a:r>
              <a:rPr lang="en-US" sz="1100" dirty="0"/>
              <a:t> PTX NAM</a:t>
            </a:r>
          </a:p>
        </p:txBody>
      </p:sp>
    </p:spTree>
    <p:extLst>
      <p:ext uri="{BB962C8B-B14F-4D97-AF65-F5344CB8AC3E}">
        <p14:creationId xmlns:p14="http://schemas.microsoft.com/office/powerpoint/2010/main" val="217156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C7D1-A3F9-FDD4-285E-E2030988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Completed Projects Q3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E6E18-DD96-AA1A-C997-8D750F161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sz="1600" b="1" dirty="0"/>
              <a:t>Mobile Apps (Jacob, </a:t>
            </a:r>
            <a:r>
              <a:rPr lang="en-US" sz="1600" b="1" dirty="0" err="1"/>
              <a:t>Dae</a:t>
            </a:r>
            <a:r>
              <a:rPr lang="en-US" sz="1600" b="1" dirty="0"/>
              <a:t>, Cole)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 3.4.3 – provisioning profile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Relocations 4.3.2 – provisioning profile</a:t>
            </a:r>
          </a:p>
          <a:p>
            <a:pPr>
              <a:lnSpc>
                <a:spcPct val="100000"/>
              </a:lnSpc>
            </a:pPr>
            <a:r>
              <a:rPr lang="en-US" sz="1400" dirty="0" err="1"/>
              <a:t>CustScan</a:t>
            </a:r>
            <a:r>
              <a:rPr lang="en-US" sz="1400" dirty="0"/>
              <a:t> 4.3.3 – provisioning profile + data refresh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My Cook App – publish updates to Apple Public Appstore and Google Play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Guidebook (Events) – publish updates to Apple Public Appstore 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MACES Dashboard – display mobile security artifacts expiration alerts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/>
              <a:t>.NET Web Apps (</a:t>
            </a:r>
            <a:r>
              <a:rPr lang="en-US" sz="1600" b="1" dirty="0" err="1"/>
              <a:t>Garvan</a:t>
            </a:r>
            <a:r>
              <a:rPr lang="en-US" sz="1600" b="1" dirty="0"/>
              <a:t>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PBB 2.0.1.1 – set-up in Azure the email accounts using Basic Authentication and make corresponding updates in PBB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Relocations Log Updates – minor update and bug fixes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/>
              <a:t>CAL OTMM (Kenny)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Ongoing metadata and environment updates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7573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C7D1-A3F9-FDD4-285E-E2030988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Completed Projects Q3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E6E18-DD96-AA1A-C997-8D750F161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b="1" dirty="0"/>
              <a:t>Websites </a:t>
            </a:r>
            <a:br>
              <a:rPr lang="en-US" sz="1600" b="1" dirty="0"/>
            </a:br>
            <a:r>
              <a:rPr lang="en-US" sz="1600" b="1" dirty="0"/>
              <a:t>(Thad, </a:t>
            </a:r>
            <a:r>
              <a:rPr lang="en-US" sz="1600" b="1" dirty="0" err="1"/>
              <a:t>PDow</a:t>
            </a:r>
            <a:r>
              <a:rPr lang="en-US" sz="1600" b="1" dirty="0"/>
              <a:t>, Robbie)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Customer Portal Supplier Risk Dashboard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WordPress site header updates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PWS to Azure Architecture Assessment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/>
              <a:t>Java/JSF Web App </a:t>
            </a:r>
            <a:br>
              <a:rPr lang="en-US" sz="1600" b="1" dirty="0"/>
            </a:br>
            <a:r>
              <a:rPr lang="en-US" sz="1600" b="1" dirty="0"/>
              <a:t>(Arun, Kathy, Sam, Joe G)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IFU Finder 2.1 Content updates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IFU Finder 2.1.1 Info Message Patch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en-US" sz="1600" dirty="0"/>
            </a:br>
            <a:r>
              <a:rPr lang="en-US" sz="1600" b="1" dirty="0"/>
              <a:t>Testing (Jess)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Onboard new tester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en-US" sz="1600" b="1" dirty="0"/>
            </a:br>
            <a:r>
              <a:rPr lang="en-US" sz="1600" b="1" dirty="0"/>
              <a:t>Oracle Migration ODA1 to ODA 5 </a:t>
            </a:r>
            <a:br>
              <a:rPr lang="en-US" sz="1600" b="1" dirty="0"/>
            </a:br>
            <a:r>
              <a:rPr lang="en-US" sz="1600" b="1" dirty="0"/>
              <a:t>(Sam, Jamie, Troy, Bryan, Joe G)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Usher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WPCM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M3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Portfolio Admin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Customer Image Requests</a:t>
            </a:r>
          </a:p>
          <a:p>
            <a:pPr>
              <a:lnSpc>
                <a:spcPct val="10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82363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lnSpc>
                <a:spcPct val="100000"/>
              </a:lnSpc>
            </a:pPr>
            <a:r>
              <a:rPr lang="en-US" sz="1600" dirty="0"/>
              <a:t>CAS to Azure – multiple java and </a:t>
            </a:r>
            <a:r>
              <a:rPr lang="en-US" sz="1600" dirty="0" err="1"/>
              <a:t>php</a:t>
            </a:r>
            <a:r>
              <a:rPr lang="en-US" sz="1600" dirty="0"/>
              <a:t> apps updated to remove CAS for authentication in favor of single sign on through Azure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ODA1 to ODA5 – Physician Cert updated to point to new Oracle database hardware.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RHEL 6 to RHEL 7 or 8 – multiple app servers need updated to a newer Linux OS 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iOS 16 – testing mobile apps to ensure they are still compatible with the upcoming iOS 16 release</a:t>
            </a:r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Relocations 4.4 – maintenance update for mobile app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Log4j – update multiple java apps for log4j dependency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Public Website (PWS) move to Azure – move PWS to Azure and update other apps so that we can host images and assets on a CDN network</a:t>
            </a:r>
          </a:p>
          <a:p>
            <a:pPr>
              <a:lnSpc>
                <a:spcPct val="100000"/>
              </a:lnSpc>
            </a:pPr>
            <a:r>
              <a:rPr lang="en-US" sz="1600" dirty="0" err="1"/>
              <a:t>CustScan</a:t>
            </a:r>
            <a:r>
              <a:rPr lang="en-US" sz="1600" dirty="0"/>
              <a:t> – ADAL to MSAL + iOS 16 camera bug + data refresh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Websites – Site Decommission to abandon multiple URLs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Websites – </a:t>
            </a:r>
            <a:r>
              <a:rPr lang="en-US" sz="1600" dirty="0" err="1"/>
              <a:t>Bitsight</a:t>
            </a:r>
            <a:r>
              <a:rPr lang="en-US" sz="1600" dirty="0"/>
              <a:t> remediation </a:t>
            </a:r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1017215"/>
      </p:ext>
    </p:extLst>
  </p:cSld>
  <p:clrMapOvr>
    <a:masterClrMapping/>
  </p:clrMapOvr>
</p:sld>
</file>

<file path=ppt/theme/theme1.xml><?xml version="1.0" encoding="utf-8"?>
<a:theme xmlns:a="http://schemas.openxmlformats.org/drawingml/2006/main" name="Cook_CompConf_Mar2012(2)">
  <a:themeElements>
    <a:clrScheme name="Cook2012_Blue">
      <a:dk1>
        <a:srgbClr val="3C3C3C"/>
      </a:dk1>
      <a:lt1>
        <a:srgbClr val="FFFFFF"/>
      </a:lt1>
      <a:dk2>
        <a:srgbClr val="A7A7A7"/>
      </a:dk2>
      <a:lt2>
        <a:srgbClr val="F1F1F1"/>
      </a:lt2>
      <a:accent1>
        <a:srgbClr val="82ABC8"/>
      </a:accent1>
      <a:accent2>
        <a:srgbClr val="861013"/>
      </a:accent2>
      <a:accent3>
        <a:srgbClr val="CE1017"/>
      </a:accent3>
      <a:accent4>
        <a:srgbClr val="A5A2C6"/>
      </a:accent4>
      <a:accent5>
        <a:srgbClr val="FAA671"/>
      </a:accent5>
      <a:accent6>
        <a:srgbClr val="72B6B6"/>
      </a:accent6>
      <a:hlink>
        <a:srgbClr val="861013"/>
      </a:hlink>
      <a:folHlink>
        <a:srgbClr val="CE101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FFFFFF"/>
          </a:solidFill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accent1"/>
          </a:solidFill>
          <a:tailEnd type="none" w="med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ctr" anchorCtr="0">
        <a:spAutoFit/>
      </a:bodyPr>
      <a:lstStyle>
        <a:defPPr>
          <a:defRPr dirty="0" err="1" smtClean="0">
            <a:solidFill>
              <a:srgbClr val="41404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6B8F6BC0F304E89D5551FEAFCA2B8" ma:contentTypeVersion="2" ma:contentTypeDescription="Create a new document." ma:contentTypeScope="" ma:versionID="c7c2c2b80b612a9e0c941ffa52b37350">
  <xsd:schema xmlns:xsd="http://www.w3.org/2001/XMLSchema" xmlns:xs="http://www.w3.org/2001/XMLSchema" xmlns:p="http://schemas.microsoft.com/office/2006/metadata/properties" xmlns:ns2="888f3431-273c-418d-855e-3542d7a50258" xmlns:ns3="0263da77-767a-43e6-b79a-1157ac971bab" targetNamespace="http://schemas.microsoft.com/office/2006/metadata/properties" ma:root="true" ma:fieldsID="dae11667c7eff8ccd3dc6e63194b4f46" ns2:_="" ns3:_="">
    <xsd:import namespace="888f3431-273c-418d-855e-3542d7a50258"/>
    <xsd:import namespace="0263da77-767a-43e6-b79a-1157ac971ba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Type" minOccurs="0"/>
                <xsd:element ref="ns3:Featured_x0020_do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8f3431-273c-418d-855e-3542d7a5025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3da77-767a-43e6-b79a-1157ac971bab" elementFormDefault="qualified">
    <xsd:import namespace="http://schemas.microsoft.com/office/2006/documentManagement/types"/>
    <xsd:import namespace="http://schemas.microsoft.com/office/infopath/2007/PartnerControls"/>
    <xsd:element name="DocType" ma:index="11" nillable="true" ma:displayName="Document Type" ma:description="Please select what type of document" ma:format="Dropdown" ma:internalName="DocType">
      <xsd:simpleType>
        <xsd:restriction base="dms:Choice">
          <xsd:enumeration value="Business Processes"/>
          <xsd:enumeration value="IT Updates"/>
          <xsd:enumeration value="Metrics"/>
          <xsd:enumeration value="Training"/>
          <xsd:enumeration value="Communication"/>
        </xsd:restriction>
      </xsd:simpleType>
    </xsd:element>
    <xsd:element name="Featured_x0020_doc" ma:index="12" nillable="true" ma:displayName="Featured doc" ma:default="0" ma:description="Displays document in list of featured documents linked from the IT homepage" ma:internalName="Featured_x0020_doc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88f3431-273c-418d-855e-3542d7a50258">E6QRQ76NFWWU-134-168</_dlc_DocId>
    <_dlc_DocIdUrl xmlns="888f3431-273c-418d-855e-3542d7a50258">
      <Url>https://intranet.cookmedical.com/it/cg0/_layouts/15/DocIdRedir.aspx?ID=E6QRQ76NFWWU-134-168</Url>
      <Description>E6QRQ76NFWWU-134-168</Description>
    </_dlc_DocIdUrl>
    <Featured_x0020_doc xmlns="0263da77-767a-43e6-b79a-1157ac971bab">true</Featured_x0020_doc>
    <DocType xmlns="0263da77-767a-43e6-b79a-1157ac971bab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AD9F83-55CC-48B8-8CBF-887DFF9B885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9BE52A2-8F26-4458-BEE8-1CC4ECCE0052}">
  <ds:schemaRefs>
    <ds:schemaRef ds:uri="0263da77-767a-43e6-b79a-1157ac971bab"/>
    <ds:schemaRef ds:uri="888f3431-273c-418d-855e-3542d7a502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159666F-8407-4257-86F7-9BB89CF148DA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888f3431-273c-418d-855e-3542d7a50258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0263da77-767a-43e6-b79a-1157ac971bab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1A1FD048-D894-4854-94B5-E9F66CA8AF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Cook_CompConf_Mar2012(2).potx</Template>
  <TotalTime>67070</TotalTime>
  <Words>796</Words>
  <Application>Microsoft Macintosh PowerPoint</Application>
  <PresentationFormat>On-screen Show (16:9)</PresentationFormat>
  <Paragraphs>186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Cook_CompConf_Mar2012(2)</vt:lpstr>
      <vt:lpstr>Custom Design</vt:lpstr>
      <vt:lpstr>Customer-Facing Workstream Sales &amp; Marketing Pod Sustaining Team </vt:lpstr>
      <vt:lpstr>Focus</vt:lpstr>
      <vt:lpstr>Technologies</vt:lpstr>
      <vt:lpstr>Solution Portfolio – Applications </vt:lpstr>
      <vt:lpstr>Solution Portfolio – Applications </vt:lpstr>
      <vt:lpstr>Solution Portfolio – Websites </vt:lpstr>
      <vt:lpstr>Completed Projects Q3 2022</vt:lpstr>
      <vt:lpstr>Completed Projects Q3 2022</vt:lpstr>
      <vt:lpstr>Current Projects</vt:lpstr>
      <vt:lpstr>Upcoming Projects</vt:lpstr>
    </vt:vector>
  </TitlesOfParts>
  <Company>Cook Medical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Monitoring</dc:title>
  <dc:creator>ischoendorff</dc:creator>
  <cp:lastModifiedBy>Pruneau, Ragen</cp:lastModifiedBy>
  <cp:revision>352</cp:revision>
  <dcterms:created xsi:type="dcterms:W3CDTF">2012-03-29T11:14:27Z</dcterms:created>
  <dcterms:modified xsi:type="dcterms:W3CDTF">2022-10-20T15:04:55Z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_dlc_DocIdItemGuid">
    <vt:lpwstr>f1ba15cf-44ae-4c01-8964-50201642cde9</vt:lpwstr>
  </property>
  <property fmtid="{D5CDD505-2E9C-101B-9397-08002B2CF9AE}" pid="4" name="ContentTypeId">
    <vt:lpwstr>0x0101002D06B8F6BC0F304E89D5551FEAFCA2B8</vt:lpwstr>
  </property>
</Properties>
</file>