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3" r:id="rId7"/>
    <p:sldId id="261" r:id="rId8"/>
    <p:sldId id="265" r:id="rId9"/>
    <p:sldId id="266" r:id="rId10"/>
    <p:sldId id="264" r:id="rId11"/>
    <p:sldId id="262" r:id="rId12"/>
    <p:sldId id="267" r:id="rId13"/>
    <p:sldId id="270" r:id="rId14"/>
    <p:sldId id="268" r:id="rId15"/>
    <p:sldId id="271" r:id="rId16"/>
    <p:sldId id="269" r:id="rId17"/>
    <p:sldId id="272" r:id="rId18"/>
    <p:sldId id="273" r:id="rId19"/>
    <p:sldId id="274" r:id="rId20"/>
    <p:sldId id="275" r:id="rId21"/>
    <p:sldId id="276" r:id="rId22"/>
    <p:sldId id="278" r:id="rId23"/>
    <p:sldId id="277"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52"/>
  </p:normalViewPr>
  <p:slideViewPr>
    <p:cSldViewPr snapToGrid="0" snapToObjects="1">
      <p:cViewPr varScale="1">
        <p:scale>
          <a:sx n="111" d="100"/>
          <a:sy n="111" d="100"/>
        </p:scale>
        <p:origin x="44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uneau, Ragen" userId="b10d324e-e66a-4d65-a32e-8cd9b3b97a5a" providerId="ADAL" clId="{67369C07-F279-5A11-B6BB-62D17FF1EF69}"/>
    <pc:docChg chg="modSld">
      <pc:chgData name="Pruneau, Ragen" userId="b10d324e-e66a-4d65-a32e-8cd9b3b97a5a" providerId="ADAL" clId="{67369C07-F279-5A11-B6BB-62D17FF1EF69}" dt="2026-05-05T18:00:31.015" v="203" actId="20577"/>
      <pc:docMkLst>
        <pc:docMk/>
      </pc:docMkLst>
      <pc:sldChg chg="modSp mod">
        <pc:chgData name="Pruneau, Ragen" userId="b10d324e-e66a-4d65-a32e-8cd9b3b97a5a" providerId="ADAL" clId="{67369C07-F279-5A11-B6BB-62D17FF1EF69}" dt="2026-05-05T18:00:17.314" v="202" actId="20577"/>
        <pc:sldMkLst>
          <pc:docMk/>
          <pc:sldMk cId="1516405733" sldId="272"/>
        </pc:sldMkLst>
        <pc:spChg chg="mod">
          <ac:chgData name="Pruneau, Ragen" userId="b10d324e-e66a-4d65-a32e-8cd9b3b97a5a" providerId="ADAL" clId="{67369C07-F279-5A11-B6BB-62D17FF1EF69}" dt="2026-05-05T18:00:17.314" v="202" actId="20577"/>
          <ac:spMkLst>
            <pc:docMk/>
            <pc:sldMk cId="1516405733" sldId="272"/>
            <ac:spMk id="5" creationId="{00000000-0000-0000-0000-000000000000}"/>
          </ac:spMkLst>
        </pc:spChg>
      </pc:sldChg>
      <pc:sldChg chg="modSp mod">
        <pc:chgData name="Pruneau, Ragen" userId="b10d324e-e66a-4d65-a32e-8cd9b3b97a5a" providerId="ADAL" clId="{67369C07-F279-5A11-B6BB-62D17FF1EF69}" dt="2026-05-05T18:00:31.015" v="203" actId="20577"/>
        <pc:sldMkLst>
          <pc:docMk/>
          <pc:sldMk cId="889316127" sldId="273"/>
        </pc:sldMkLst>
        <pc:spChg chg="mod">
          <ac:chgData name="Pruneau, Ragen" userId="b10d324e-e66a-4d65-a32e-8cd9b3b97a5a" providerId="ADAL" clId="{67369C07-F279-5A11-B6BB-62D17FF1EF69}" dt="2026-05-05T18:00:31.015" v="203" actId="20577"/>
          <ac:spMkLst>
            <pc:docMk/>
            <pc:sldMk cId="889316127" sldId="273"/>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45C42F-B756-3144-A845-D199F6DFE76D}" type="datetimeFigureOut">
              <a:rPr lang="en-US" smtClean="0"/>
              <a:t>5/5/26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DCA20-3AA9-5F45-B259-FD9E7EA20EE4}" type="slidenum">
              <a:rPr lang="en-US" smtClean="0"/>
              <a:t>‹#›</a:t>
            </a:fld>
            <a:endParaRPr lang="en-US"/>
          </a:p>
        </p:txBody>
      </p:sp>
    </p:spTree>
    <p:extLst>
      <p:ext uri="{BB962C8B-B14F-4D97-AF65-F5344CB8AC3E}">
        <p14:creationId xmlns:p14="http://schemas.microsoft.com/office/powerpoint/2010/main" val="1397271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45C42F-B756-3144-A845-D199F6DFE76D}" type="datetimeFigureOut">
              <a:rPr lang="en-US" smtClean="0"/>
              <a:t>5/5/26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DCA20-3AA9-5F45-B259-FD9E7EA20EE4}" type="slidenum">
              <a:rPr lang="en-US" smtClean="0"/>
              <a:t>‹#›</a:t>
            </a:fld>
            <a:endParaRPr lang="en-US"/>
          </a:p>
        </p:txBody>
      </p:sp>
    </p:spTree>
    <p:extLst>
      <p:ext uri="{BB962C8B-B14F-4D97-AF65-F5344CB8AC3E}">
        <p14:creationId xmlns:p14="http://schemas.microsoft.com/office/powerpoint/2010/main" val="25719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45C42F-B756-3144-A845-D199F6DFE76D}" type="datetimeFigureOut">
              <a:rPr lang="en-US" smtClean="0"/>
              <a:t>5/5/26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DCA20-3AA9-5F45-B259-FD9E7EA20EE4}" type="slidenum">
              <a:rPr lang="en-US" smtClean="0"/>
              <a:t>‹#›</a:t>
            </a:fld>
            <a:endParaRPr lang="en-US"/>
          </a:p>
        </p:txBody>
      </p:sp>
    </p:spTree>
    <p:extLst>
      <p:ext uri="{BB962C8B-B14F-4D97-AF65-F5344CB8AC3E}">
        <p14:creationId xmlns:p14="http://schemas.microsoft.com/office/powerpoint/2010/main" val="1864005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45C42F-B756-3144-A845-D199F6DFE76D}" type="datetimeFigureOut">
              <a:rPr lang="en-US" smtClean="0"/>
              <a:t>5/5/26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DCA20-3AA9-5F45-B259-FD9E7EA20EE4}" type="slidenum">
              <a:rPr lang="en-US" smtClean="0"/>
              <a:t>‹#›</a:t>
            </a:fld>
            <a:endParaRPr lang="en-US"/>
          </a:p>
        </p:txBody>
      </p:sp>
    </p:spTree>
    <p:extLst>
      <p:ext uri="{BB962C8B-B14F-4D97-AF65-F5344CB8AC3E}">
        <p14:creationId xmlns:p14="http://schemas.microsoft.com/office/powerpoint/2010/main" val="1758050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45C42F-B756-3144-A845-D199F6DFE76D}" type="datetimeFigureOut">
              <a:rPr lang="en-US" smtClean="0"/>
              <a:t>5/5/26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DCA20-3AA9-5F45-B259-FD9E7EA20EE4}" type="slidenum">
              <a:rPr lang="en-US" smtClean="0"/>
              <a:t>‹#›</a:t>
            </a:fld>
            <a:endParaRPr lang="en-US"/>
          </a:p>
        </p:txBody>
      </p:sp>
    </p:spTree>
    <p:extLst>
      <p:ext uri="{BB962C8B-B14F-4D97-AF65-F5344CB8AC3E}">
        <p14:creationId xmlns:p14="http://schemas.microsoft.com/office/powerpoint/2010/main" val="1388239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45C42F-B756-3144-A845-D199F6DFE76D}" type="datetimeFigureOut">
              <a:rPr lang="en-US" smtClean="0"/>
              <a:t>5/5/26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DCA20-3AA9-5F45-B259-FD9E7EA20EE4}" type="slidenum">
              <a:rPr lang="en-US" smtClean="0"/>
              <a:t>‹#›</a:t>
            </a:fld>
            <a:endParaRPr lang="en-US"/>
          </a:p>
        </p:txBody>
      </p:sp>
    </p:spTree>
    <p:extLst>
      <p:ext uri="{BB962C8B-B14F-4D97-AF65-F5344CB8AC3E}">
        <p14:creationId xmlns:p14="http://schemas.microsoft.com/office/powerpoint/2010/main" val="187308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45C42F-B756-3144-A845-D199F6DFE76D}" type="datetimeFigureOut">
              <a:rPr lang="en-US" smtClean="0"/>
              <a:t>5/5/26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3DCA20-3AA9-5F45-B259-FD9E7EA20EE4}" type="slidenum">
              <a:rPr lang="en-US" smtClean="0"/>
              <a:t>‹#›</a:t>
            </a:fld>
            <a:endParaRPr lang="en-US"/>
          </a:p>
        </p:txBody>
      </p:sp>
    </p:spTree>
    <p:extLst>
      <p:ext uri="{BB962C8B-B14F-4D97-AF65-F5344CB8AC3E}">
        <p14:creationId xmlns:p14="http://schemas.microsoft.com/office/powerpoint/2010/main" val="100464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45C42F-B756-3144-A845-D199F6DFE76D}" type="datetimeFigureOut">
              <a:rPr lang="en-US" smtClean="0"/>
              <a:t>5/5/26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3DCA20-3AA9-5F45-B259-FD9E7EA20EE4}" type="slidenum">
              <a:rPr lang="en-US" smtClean="0"/>
              <a:t>‹#›</a:t>
            </a:fld>
            <a:endParaRPr lang="en-US"/>
          </a:p>
        </p:txBody>
      </p:sp>
    </p:spTree>
    <p:extLst>
      <p:ext uri="{BB962C8B-B14F-4D97-AF65-F5344CB8AC3E}">
        <p14:creationId xmlns:p14="http://schemas.microsoft.com/office/powerpoint/2010/main" val="156920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5C42F-B756-3144-A845-D199F6DFE76D}" type="datetimeFigureOut">
              <a:rPr lang="en-US" smtClean="0"/>
              <a:t>5/5/26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3DCA20-3AA9-5F45-B259-FD9E7EA20EE4}" type="slidenum">
              <a:rPr lang="en-US" smtClean="0"/>
              <a:t>‹#›</a:t>
            </a:fld>
            <a:endParaRPr lang="en-US"/>
          </a:p>
        </p:txBody>
      </p:sp>
    </p:spTree>
    <p:extLst>
      <p:ext uri="{BB962C8B-B14F-4D97-AF65-F5344CB8AC3E}">
        <p14:creationId xmlns:p14="http://schemas.microsoft.com/office/powerpoint/2010/main" val="442590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45C42F-B756-3144-A845-D199F6DFE76D}" type="datetimeFigureOut">
              <a:rPr lang="en-US" smtClean="0"/>
              <a:t>5/5/26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DCA20-3AA9-5F45-B259-FD9E7EA20EE4}" type="slidenum">
              <a:rPr lang="en-US" smtClean="0"/>
              <a:t>‹#›</a:t>
            </a:fld>
            <a:endParaRPr lang="en-US"/>
          </a:p>
        </p:txBody>
      </p:sp>
    </p:spTree>
    <p:extLst>
      <p:ext uri="{BB962C8B-B14F-4D97-AF65-F5344CB8AC3E}">
        <p14:creationId xmlns:p14="http://schemas.microsoft.com/office/powerpoint/2010/main" val="188646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45C42F-B756-3144-A845-D199F6DFE76D}" type="datetimeFigureOut">
              <a:rPr lang="en-US" smtClean="0"/>
              <a:t>5/5/26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DCA20-3AA9-5F45-B259-FD9E7EA20EE4}" type="slidenum">
              <a:rPr lang="en-US" smtClean="0"/>
              <a:t>‹#›</a:t>
            </a:fld>
            <a:endParaRPr lang="en-US"/>
          </a:p>
        </p:txBody>
      </p:sp>
    </p:spTree>
    <p:extLst>
      <p:ext uri="{BB962C8B-B14F-4D97-AF65-F5344CB8AC3E}">
        <p14:creationId xmlns:p14="http://schemas.microsoft.com/office/powerpoint/2010/main" val="323664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Next Ultra Light" charset="0"/>
              </a:defRPr>
            </a:lvl1pPr>
          </a:lstStyle>
          <a:p>
            <a:fld id="{2E45C42F-B756-3144-A845-D199F6DFE76D}" type="datetimeFigureOut">
              <a:rPr lang="en-US" smtClean="0"/>
              <a:pPr/>
              <a:t>5/5/26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Next Ultra Light"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Next Ultra Light" charset="0"/>
              </a:defRPr>
            </a:lvl1pPr>
          </a:lstStyle>
          <a:p>
            <a:fld id="{493DCA20-3AA9-5F45-B259-FD9E7EA20EE4}" type="slidenum">
              <a:rPr lang="en-US" smtClean="0"/>
              <a:pPr/>
              <a:t>‹#›</a:t>
            </a:fld>
            <a:endParaRPr lang="en-US" dirty="0"/>
          </a:p>
        </p:txBody>
      </p:sp>
    </p:spTree>
    <p:extLst>
      <p:ext uri="{BB962C8B-B14F-4D97-AF65-F5344CB8AC3E}">
        <p14:creationId xmlns:p14="http://schemas.microsoft.com/office/powerpoint/2010/main" val="2038320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Avenir Next Regular"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Next Ultra Light"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venir Next Ultra Light"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Next Ultra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Next Ultra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Next Ultra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tinymce.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tinymce.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Avenir Next Demi Bold" charset="0"/>
                <a:ea typeface="Avenir Next Demi Bold" charset="0"/>
                <a:cs typeface="Avenir Next Demi Bold" charset="0"/>
              </a:rPr>
              <a:t>WPCM Overview</a:t>
            </a:r>
          </a:p>
        </p:txBody>
      </p:sp>
    </p:spTree>
    <p:extLst>
      <p:ext uri="{BB962C8B-B14F-4D97-AF65-F5344CB8AC3E}">
        <p14:creationId xmlns:p14="http://schemas.microsoft.com/office/powerpoint/2010/main" val="1205462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venir Next Demi Bold" charset="0"/>
                <a:ea typeface="Avenir Next Demi Bold" charset="0"/>
                <a:cs typeface="Avenir Next Demi Bold" charset="0"/>
              </a:rPr>
              <a:t>Edit Product Page</a:t>
            </a:r>
          </a:p>
        </p:txBody>
      </p:sp>
      <p:sp>
        <p:nvSpPr>
          <p:cNvPr id="3" name="Content Placeholder 2"/>
          <p:cNvSpPr>
            <a:spLocks noGrp="1"/>
          </p:cNvSpPr>
          <p:nvPr>
            <p:ph idx="1"/>
          </p:nvPr>
        </p:nvSpPr>
        <p:spPr/>
        <p:txBody>
          <a:bodyPr/>
          <a:lstStyle/>
          <a:p>
            <a:pPr>
              <a:lnSpc>
                <a:spcPct val="100000"/>
              </a:lnSpc>
              <a:spcBef>
                <a:spcPts val="0"/>
              </a:spcBef>
            </a:pPr>
            <a:r>
              <a:rPr lang="en-US" dirty="0"/>
              <a:t>Consists of four (now three) sections</a:t>
            </a:r>
          </a:p>
          <a:p>
            <a:pPr marL="914400" lvl="1" indent="-457200">
              <a:lnSpc>
                <a:spcPct val="100000"/>
              </a:lnSpc>
              <a:spcBef>
                <a:spcPts val="0"/>
              </a:spcBef>
              <a:buFont typeface="+mj-lt"/>
              <a:buAutoNum type="arabicPeriod"/>
            </a:pPr>
            <a:r>
              <a:rPr lang="en-US" dirty="0"/>
              <a:t>General Product Information</a:t>
            </a:r>
          </a:p>
          <a:p>
            <a:pPr marL="914400" lvl="1" indent="-457200">
              <a:lnSpc>
                <a:spcPct val="100000"/>
              </a:lnSpc>
              <a:spcBef>
                <a:spcPts val="0"/>
              </a:spcBef>
              <a:buFont typeface="+mj-lt"/>
              <a:buAutoNum type="arabicPeriod"/>
            </a:pPr>
            <a:r>
              <a:rPr lang="en-US" dirty="0"/>
              <a:t>Specifications</a:t>
            </a:r>
          </a:p>
          <a:p>
            <a:pPr marL="914400" lvl="1" indent="-457200">
              <a:lnSpc>
                <a:spcPct val="100000"/>
              </a:lnSpc>
              <a:spcBef>
                <a:spcPts val="0"/>
              </a:spcBef>
              <a:buFont typeface="+mj-lt"/>
              <a:buAutoNum type="arabicPeriod"/>
            </a:pPr>
            <a:r>
              <a:rPr lang="en-US" dirty="0"/>
              <a:t>MR Information (being removed for WPCM 2.1)</a:t>
            </a:r>
          </a:p>
          <a:p>
            <a:pPr marL="914400" lvl="1" indent="-457200">
              <a:lnSpc>
                <a:spcPct val="100000"/>
              </a:lnSpc>
              <a:spcBef>
                <a:spcPts val="0"/>
              </a:spcBef>
              <a:buFont typeface="+mj-lt"/>
              <a:buAutoNum type="arabicPeriod"/>
            </a:pPr>
            <a:r>
              <a:rPr lang="en-US" dirty="0"/>
              <a:t>Resources</a:t>
            </a:r>
          </a:p>
        </p:txBody>
      </p:sp>
    </p:spTree>
    <p:extLst>
      <p:ext uri="{BB962C8B-B14F-4D97-AF65-F5344CB8AC3E}">
        <p14:creationId xmlns:p14="http://schemas.microsoft.com/office/powerpoint/2010/main" val="310640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venir Next Demi Bold" charset="0"/>
                <a:ea typeface="Avenir Next Demi Bold" charset="0"/>
                <a:cs typeface="Avenir Next Demi Bold" charset="0"/>
              </a:rPr>
              <a:t>General Product Information</a:t>
            </a:r>
          </a:p>
        </p:txBody>
      </p:sp>
      <p:sp>
        <p:nvSpPr>
          <p:cNvPr id="3" name="Content Placeholder 2"/>
          <p:cNvSpPr>
            <a:spLocks noGrp="1"/>
          </p:cNvSpPr>
          <p:nvPr>
            <p:ph idx="1"/>
          </p:nvPr>
        </p:nvSpPr>
        <p:spPr/>
        <p:txBody>
          <a:bodyPr/>
          <a:lstStyle/>
          <a:p>
            <a:r>
              <a:rPr lang="en-US" dirty="0"/>
              <a:t>Product Name</a:t>
            </a:r>
          </a:p>
          <a:p>
            <a:pPr lvl="1"/>
            <a:r>
              <a:rPr lang="en-US" dirty="0"/>
              <a:t>Consists of Brand, Brand Modifier, Modifier and Descriptor</a:t>
            </a:r>
          </a:p>
          <a:p>
            <a:r>
              <a:rPr lang="en-US" dirty="0"/>
              <a:t>Intended Use</a:t>
            </a:r>
          </a:p>
          <a:p>
            <a:pPr lvl="1"/>
            <a:r>
              <a:rPr lang="en-US" dirty="0"/>
              <a:t>Some product pages may not have an Intended Use. A checkbox is provided to override the Intended Use validation.</a:t>
            </a:r>
          </a:p>
          <a:p>
            <a:pPr lvl="1"/>
            <a:r>
              <a:rPr lang="en-US" dirty="0"/>
              <a:t>Allows for rich text entry using </a:t>
            </a:r>
            <a:r>
              <a:rPr lang="en-US" dirty="0">
                <a:hlinkClick r:id="rId2"/>
              </a:rPr>
              <a:t>TinyMCE</a:t>
            </a:r>
            <a:r>
              <a:rPr lang="en-US" dirty="0"/>
              <a:t>.</a:t>
            </a:r>
          </a:p>
          <a:p>
            <a:r>
              <a:rPr lang="en-US" dirty="0"/>
              <a:t>Product Categories (drilldowns)</a:t>
            </a:r>
          </a:p>
          <a:p>
            <a:pPr lvl="1"/>
            <a:r>
              <a:rPr lang="en-US" dirty="0"/>
              <a:t>Indicates how the product page can be located on the public web site</a:t>
            </a:r>
          </a:p>
        </p:txBody>
      </p:sp>
    </p:spTree>
    <p:extLst>
      <p:ext uri="{BB962C8B-B14F-4D97-AF65-F5344CB8AC3E}">
        <p14:creationId xmlns:p14="http://schemas.microsoft.com/office/powerpoint/2010/main" val="1267142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700" y="0"/>
            <a:ext cx="8851712" cy="6858000"/>
          </a:xfrm>
          <a:prstGeom prst="rect">
            <a:avLst/>
          </a:prstGeom>
        </p:spPr>
      </p:pic>
    </p:spTree>
    <p:extLst>
      <p:ext uri="{BB962C8B-B14F-4D97-AF65-F5344CB8AC3E}">
        <p14:creationId xmlns:p14="http://schemas.microsoft.com/office/powerpoint/2010/main" val="1409931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venir Next Demi Bold" charset="0"/>
                <a:ea typeface="Avenir Next Demi Bold" charset="0"/>
                <a:cs typeface="Avenir Next Demi Bold" charset="0"/>
              </a:rPr>
              <a:t>Specifications</a:t>
            </a:r>
          </a:p>
        </p:txBody>
      </p:sp>
      <p:sp>
        <p:nvSpPr>
          <p:cNvPr id="3" name="Content Placeholder 2"/>
          <p:cNvSpPr>
            <a:spLocks noGrp="1"/>
          </p:cNvSpPr>
          <p:nvPr>
            <p:ph idx="1"/>
          </p:nvPr>
        </p:nvSpPr>
        <p:spPr/>
        <p:txBody>
          <a:bodyPr>
            <a:normAutofit lnSpcReduction="10000"/>
          </a:bodyPr>
          <a:lstStyle/>
          <a:p>
            <a:r>
              <a:rPr lang="en-US" dirty="0"/>
              <a:t>Product Information</a:t>
            </a:r>
          </a:p>
          <a:p>
            <a:r>
              <a:rPr lang="en-US" dirty="0"/>
              <a:t>List of products, can be grouped under sub-headings</a:t>
            </a:r>
          </a:p>
          <a:p>
            <a:r>
              <a:rPr lang="en-US" dirty="0"/>
              <a:t>Each product can be added by GPN or RPN, or bulk add by PLC</a:t>
            </a:r>
          </a:p>
          <a:p>
            <a:r>
              <a:rPr lang="en-US" dirty="0"/>
              <a:t>Each product can have up to five specifications, shared spec headers for all products</a:t>
            </a:r>
          </a:p>
          <a:p>
            <a:r>
              <a:rPr lang="en-US" dirty="0"/>
              <a:t>Each product can have its own Component List</a:t>
            </a:r>
          </a:p>
          <a:p>
            <a:pPr lvl="1"/>
            <a:r>
              <a:rPr lang="en-US" dirty="0"/>
              <a:t>Each component consists of GPN (optional), description and quantity</a:t>
            </a:r>
          </a:p>
          <a:p>
            <a:pPr lvl="1"/>
            <a:r>
              <a:rPr lang="en-US" dirty="0"/>
              <a:t>Each component list has an optional footnote</a:t>
            </a:r>
          </a:p>
          <a:p>
            <a:r>
              <a:rPr lang="en-US" dirty="0"/>
              <a:t>There is an optional footnote for Specifications</a:t>
            </a:r>
          </a:p>
          <a:p>
            <a:pPr lvl="1"/>
            <a:r>
              <a:rPr lang="en-US" dirty="0"/>
              <a:t>Footnotes also use </a:t>
            </a:r>
            <a:r>
              <a:rPr lang="en-US" dirty="0">
                <a:hlinkClick r:id="rId2"/>
              </a:rPr>
              <a:t>TinyMCE</a:t>
            </a:r>
            <a:endParaRPr lang="en-US" dirty="0"/>
          </a:p>
        </p:txBody>
      </p:sp>
    </p:spTree>
    <p:extLst>
      <p:ext uri="{BB962C8B-B14F-4D97-AF65-F5344CB8AC3E}">
        <p14:creationId xmlns:p14="http://schemas.microsoft.com/office/powerpoint/2010/main" val="743168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0"/>
            <a:ext cx="7309587" cy="6858000"/>
          </a:xfrm>
          <a:prstGeom prst="rect">
            <a:avLst/>
          </a:prstGeom>
        </p:spPr>
      </p:pic>
    </p:spTree>
    <p:extLst>
      <p:ext uri="{BB962C8B-B14F-4D97-AF65-F5344CB8AC3E}">
        <p14:creationId xmlns:p14="http://schemas.microsoft.com/office/powerpoint/2010/main" val="742780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400" y="0"/>
            <a:ext cx="9840207" cy="6858000"/>
          </a:xfrm>
          <a:prstGeom prst="rect">
            <a:avLst/>
          </a:prstGeom>
        </p:spPr>
      </p:pic>
    </p:spTree>
    <p:extLst>
      <p:ext uri="{BB962C8B-B14F-4D97-AF65-F5344CB8AC3E}">
        <p14:creationId xmlns:p14="http://schemas.microsoft.com/office/powerpoint/2010/main" val="627278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600" y="0"/>
            <a:ext cx="8176137" cy="6858000"/>
          </a:xfrm>
          <a:prstGeom prst="rect">
            <a:avLst/>
          </a:prstGeom>
        </p:spPr>
      </p:pic>
    </p:spTree>
    <p:extLst>
      <p:ext uri="{BB962C8B-B14F-4D97-AF65-F5344CB8AC3E}">
        <p14:creationId xmlns:p14="http://schemas.microsoft.com/office/powerpoint/2010/main" val="210477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venir Next Demi Bold" charset="0"/>
                <a:ea typeface="Avenir Next Demi Bold" charset="0"/>
                <a:cs typeface="Avenir Next Demi Bold" charset="0"/>
              </a:rPr>
              <a:t>MR Information</a:t>
            </a:r>
          </a:p>
        </p:txBody>
      </p:sp>
      <p:sp>
        <p:nvSpPr>
          <p:cNvPr id="5" name="Content Placeholder 4"/>
          <p:cNvSpPr>
            <a:spLocks noGrp="1"/>
          </p:cNvSpPr>
          <p:nvPr>
            <p:ph idx="1"/>
          </p:nvPr>
        </p:nvSpPr>
        <p:spPr/>
        <p:txBody>
          <a:bodyPr/>
          <a:lstStyle/>
          <a:p>
            <a:r>
              <a:rPr lang="en-US" dirty="0"/>
              <a:t>This section is being removed as part of WPCM 2.1</a:t>
            </a:r>
          </a:p>
          <a:p>
            <a:r>
              <a:rPr lang="en-US" dirty="0"/>
              <a:t>Originally required an MR Statement if the overall status was MR Conditional</a:t>
            </a:r>
          </a:p>
          <a:p>
            <a:r>
              <a:rPr lang="en-US" dirty="0"/>
              <a:t>MR status will now be pulled automatically per product from GPF data, and the appropriate MR status symbol will be shown on the product page for each individual product on the page. </a:t>
            </a:r>
          </a:p>
        </p:txBody>
      </p:sp>
    </p:spTree>
    <p:extLst>
      <p:ext uri="{BB962C8B-B14F-4D97-AF65-F5344CB8AC3E}">
        <p14:creationId xmlns:p14="http://schemas.microsoft.com/office/powerpoint/2010/main" val="1516405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venir Next Demi Bold" charset="0"/>
                <a:ea typeface="Avenir Next Demi Bold" charset="0"/>
                <a:cs typeface="Avenir Next Demi Bold" charset="0"/>
              </a:rPr>
              <a:t>Resources</a:t>
            </a:r>
          </a:p>
        </p:txBody>
      </p:sp>
      <p:sp>
        <p:nvSpPr>
          <p:cNvPr id="3" name="Content Placeholder 2"/>
          <p:cNvSpPr>
            <a:spLocks noGrp="1"/>
          </p:cNvSpPr>
          <p:nvPr>
            <p:ph idx="1"/>
          </p:nvPr>
        </p:nvSpPr>
        <p:spPr/>
        <p:txBody>
          <a:bodyPr/>
          <a:lstStyle/>
          <a:p>
            <a:r>
              <a:rPr lang="en-US"/>
              <a:t>Allows </a:t>
            </a:r>
            <a:r>
              <a:rPr lang="en-US" dirty="0"/>
              <a:t>users to publish resources associated with products that have been added in Specifications</a:t>
            </a:r>
          </a:p>
          <a:p>
            <a:r>
              <a:rPr lang="en-US" dirty="0"/>
              <a:t>Filter for available resources</a:t>
            </a:r>
          </a:p>
          <a:p>
            <a:pPr lvl="1"/>
            <a:r>
              <a:rPr lang="en-US" dirty="0"/>
              <a:t>Filter asset title, media type, file type and/or category</a:t>
            </a:r>
          </a:p>
          <a:p>
            <a:r>
              <a:rPr lang="en-US" dirty="0"/>
              <a:t>Includes basic information about the resource</a:t>
            </a:r>
          </a:p>
          <a:p>
            <a:pPr lvl="1"/>
            <a:r>
              <a:rPr lang="en-US" dirty="0"/>
              <a:t>Name, file location,  ART code, media type and file type</a:t>
            </a:r>
          </a:p>
          <a:p>
            <a:r>
              <a:rPr lang="en-US" dirty="0"/>
              <a:t>Available Resources can be added, and Used Resources can be removed</a:t>
            </a:r>
          </a:p>
          <a:p>
            <a:r>
              <a:rPr lang="en-US" dirty="0"/>
              <a:t>Resources are auto-sorted alphabetically and by media type</a:t>
            </a:r>
          </a:p>
        </p:txBody>
      </p:sp>
    </p:spTree>
    <p:extLst>
      <p:ext uri="{BB962C8B-B14F-4D97-AF65-F5344CB8AC3E}">
        <p14:creationId xmlns:p14="http://schemas.microsoft.com/office/powerpoint/2010/main" val="889316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800" y="0"/>
            <a:ext cx="5985848" cy="6858000"/>
          </a:xfrm>
          <a:prstGeom prst="rect">
            <a:avLst/>
          </a:prstGeom>
        </p:spPr>
      </p:pic>
    </p:spTree>
    <p:extLst>
      <p:ext uri="{BB962C8B-B14F-4D97-AF65-F5344CB8AC3E}">
        <p14:creationId xmlns:p14="http://schemas.microsoft.com/office/powerpoint/2010/main" val="271012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venir Next Demi Bold" charset="0"/>
                <a:ea typeface="Avenir Next Demi Bold" charset="0"/>
                <a:cs typeface="Avenir Next Demi Bold" charset="0"/>
              </a:rPr>
              <a:t>Brief history	</a:t>
            </a:r>
          </a:p>
        </p:txBody>
      </p:sp>
      <p:sp>
        <p:nvSpPr>
          <p:cNvPr id="3" name="Content Placeholder 2"/>
          <p:cNvSpPr>
            <a:spLocks noGrp="1"/>
          </p:cNvSpPr>
          <p:nvPr>
            <p:ph idx="1"/>
          </p:nvPr>
        </p:nvSpPr>
        <p:spPr/>
        <p:txBody>
          <a:bodyPr>
            <a:normAutofit fontScale="92500" lnSpcReduction="20000"/>
          </a:bodyPr>
          <a:lstStyle/>
          <a:p>
            <a:r>
              <a:rPr lang="en-US" dirty="0"/>
              <a:t>Originally was called “Electronic Product Lineup Manager” (EPLM)</a:t>
            </a:r>
          </a:p>
          <a:p>
            <a:r>
              <a:rPr lang="en-US" dirty="0"/>
              <a:t>Used to create product pages for the public web site</a:t>
            </a:r>
          </a:p>
          <a:p>
            <a:r>
              <a:rPr lang="en-US" dirty="0"/>
              <a:t>1.x versions used </a:t>
            </a:r>
            <a:r>
              <a:rPr lang="en-US" dirty="0" err="1"/>
              <a:t>ExtJS</a:t>
            </a:r>
            <a:r>
              <a:rPr lang="en-US" dirty="0"/>
              <a:t> for the front end interface</a:t>
            </a:r>
          </a:p>
          <a:p>
            <a:pPr lvl="1"/>
            <a:r>
              <a:rPr lang="en-US" dirty="0"/>
              <a:t>Did not follow any design standards from front end team</a:t>
            </a:r>
          </a:p>
          <a:p>
            <a:r>
              <a:rPr lang="en-US" dirty="0"/>
              <a:t>Back end used DWR framework</a:t>
            </a:r>
          </a:p>
          <a:p>
            <a:r>
              <a:rPr lang="en-US" dirty="0"/>
              <a:t>Page preview used local .</a:t>
            </a:r>
            <a:r>
              <a:rPr lang="en-US" dirty="0" err="1"/>
              <a:t>jsp</a:t>
            </a:r>
            <a:r>
              <a:rPr lang="en-US" dirty="0"/>
              <a:t> files to create preview</a:t>
            </a:r>
          </a:p>
          <a:p>
            <a:pPr lvl="1"/>
            <a:r>
              <a:rPr lang="en-US" dirty="0"/>
              <a:t>Changes to PWS styles would not be reflected in the EPLM preview without additional changes to the EPLM .</a:t>
            </a:r>
            <a:r>
              <a:rPr lang="en-US" dirty="0" err="1"/>
              <a:t>jsp</a:t>
            </a:r>
            <a:r>
              <a:rPr lang="en-US" dirty="0"/>
              <a:t> files</a:t>
            </a:r>
          </a:p>
          <a:p>
            <a:r>
              <a:rPr lang="en-US" dirty="0"/>
              <a:t>Eventually supported both US/CA and EU pages</a:t>
            </a:r>
          </a:p>
          <a:p>
            <a:r>
              <a:rPr lang="en-US" dirty="0"/>
              <a:t>Eventually supported publishing pages and resources through the application</a:t>
            </a:r>
          </a:p>
          <a:p>
            <a:pPr lvl="1"/>
            <a:r>
              <a:rPr lang="en-US" dirty="0"/>
              <a:t>Prior to this, publishing product pages was the bulk of Jamie’s day</a:t>
            </a:r>
          </a:p>
        </p:txBody>
      </p:sp>
    </p:spTree>
    <p:extLst>
      <p:ext uri="{BB962C8B-B14F-4D97-AF65-F5344CB8AC3E}">
        <p14:creationId xmlns:p14="http://schemas.microsoft.com/office/powerpoint/2010/main" val="328985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0"/>
            <a:ext cx="6238105" cy="6858000"/>
          </a:xfrm>
          <a:prstGeom prst="rect">
            <a:avLst/>
          </a:prstGeom>
        </p:spPr>
      </p:pic>
    </p:spTree>
    <p:extLst>
      <p:ext uri="{BB962C8B-B14F-4D97-AF65-F5344CB8AC3E}">
        <p14:creationId xmlns:p14="http://schemas.microsoft.com/office/powerpoint/2010/main" val="79677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venir Next Demi Bold" charset="0"/>
                <a:ea typeface="Avenir Next Demi Bold" charset="0"/>
                <a:cs typeface="Avenir Next Demi Bold" charset="0"/>
              </a:rPr>
              <a:t>Preview Service</a:t>
            </a:r>
          </a:p>
        </p:txBody>
      </p:sp>
      <p:sp>
        <p:nvSpPr>
          <p:cNvPr id="3" name="Content Placeholder 2"/>
          <p:cNvSpPr>
            <a:spLocks noGrp="1"/>
          </p:cNvSpPr>
          <p:nvPr>
            <p:ph idx="1"/>
          </p:nvPr>
        </p:nvSpPr>
        <p:spPr/>
        <p:txBody>
          <a:bodyPr/>
          <a:lstStyle/>
          <a:p>
            <a:r>
              <a:rPr lang="en-US" dirty="0"/>
              <a:t>After a product page has been saved, it is available for preview</a:t>
            </a:r>
          </a:p>
          <a:p>
            <a:r>
              <a:rPr lang="en-US" dirty="0"/>
              <a:t>When a user previews a page, the following occurs:</a:t>
            </a:r>
          </a:p>
          <a:p>
            <a:pPr marL="914400" lvl="1" indent="-457200">
              <a:buFont typeface="+mj-lt"/>
              <a:buAutoNum type="arabicPeriod"/>
            </a:pPr>
            <a:r>
              <a:rPr lang="en-US" dirty="0"/>
              <a:t>A database function is run to generate the preview xml</a:t>
            </a:r>
          </a:p>
          <a:p>
            <a:pPr marL="914400" lvl="1" indent="-457200">
              <a:buFont typeface="+mj-lt"/>
              <a:buAutoNum type="arabicPeriod"/>
            </a:pPr>
            <a:r>
              <a:rPr lang="en-US" dirty="0"/>
              <a:t>The xml is posted to the PWS API to convert from xml to </a:t>
            </a:r>
            <a:r>
              <a:rPr lang="en-US" dirty="0" err="1"/>
              <a:t>json</a:t>
            </a:r>
            <a:endParaRPr lang="en-US" dirty="0"/>
          </a:p>
          <a:p>
            <a:pPr marL="914400" lvl="1" indent="-457200">
              <a:buFont typeface="+mj-lt"/>
              <a:buAutoNum type="arabicPeriod"/>
            </a:pPr>
            <a:r>
              <a:rPr lang="en-US" dirty="0"/>
              <a:t>The returned </a:t>
            </a:r>
            <a:r>
              <a:rPr lang="en-US" dirty="0" err="1"/>
              <a:t>json</a:t>
            </a:r>
            <a:r>
              <a:rPr lang="en-US" dirty="0"/>
              <a:t> is posted to a PWS endpoint to render the product page using the PWS styles</a:t>
            </a:r>
          </a:p>
          <a:p>
            <a:r>
              <a:rPr lang="en-US" dirty="0"/>
              <a:t>This prevents WPCM from needing intimate knowledge of PWS structure/styles</a:t>
            </a:r>
          </a:p>
        </p:txBody>
      </p:sp>
    </p:spTree>
    <p:extLst>
      <p:ext uri="{BB962C8B-B14F-4D97-AF65-F5344CB8AC3E}">
        <p14:creationId xmlns:p14="http://schemas.microsoft.com/office/powerpoint/2010/main" val="433299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0"/>
            <a:ext cx="9289837" cy="6858000"/>
          </a:xfrm>
          <a:prstGeom prst="rect">
            <a:avLst/>
          </a:prstGeom>
        </p:spPr>
      </p:pic>
    </p:spTree>
    <p:extLst>
      <p:ext uri="{BB962C8B-B14F-4D97-AF65-F5344CB8AC3E}">
        <p14:creationId xmlns:p14="http://schemas.microsoft.com/office/powerpoint/2010/main" val="2014377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842566" cy="6400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434" y="0"/>
            <a:ext cx="5842566" cy="6400800"/>
          </a:xfrm>
          <a:prstGeom prst="rect">
            <a:avLst/>
          </a:prstGeom>
        </p:spPr>
      </p:pic>
    </p:spTree>
    <p:extLst>
      <p:ext uri="{BB962C8B-B14F-4D97-AF65-F5344CB8AC3E}">
        <p14:creationId xmlns:p14="http://schemas.microsoft.com/office/powerpoint/2010/main" val="1465312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venir Next Demi Bold" charset="0"/>
                <a:ea typeface="Avenir Next Demi Bold" charset="0"/>
                <a:cs typeface="Avenir Next Demi Bold" charset="0"/>
              </a:rPr>
              <a:t>Publishing Service</a:t>
            </a:r>
          </a:p>
        </p:txBody>
      </p:sp>
      <p:sp>
        <p:nvSpPr>
          <p:cNvPr id="3" name="Content Placeholder 2"/>
          <p:cNvSpPr>
            <a:spLocks noGrp="1"/>
          </p:cNvSpPr>
          <p:nvPr>
            <p:ph idx="1"/>
          </p:nvPr>
        </p:nvSpPr>
        <p:spPr/>
        <p:txBody>
          <a:bodyPr/>
          <a:lstStyle/>
          <a:p>
            <a:r>
              <a:rPr lang="en-US" dirty="0"/>
              <a:t>When an authorized user Publishes a product page</a:t>
            </a:r>
          </a:p>
          <a:p>
            <a:pPr marL="914400" lvl="1" indent="-457200">
              <a:buFont typeface="+mj-lt"/>
              <a:buAutoNum type="arabicPeriod"/>
            </a:pPr>
            <a:r>
              <a:rPr lang="en-US" dirty="0"/>
              <a:t>A call to the database function MOVE_TO_PUB is made</a:t>
            </a:r>
          </a:p>
          <a:p>
            <a:pPr marL="914400" lvl="1" indent="-457200">
              <a:buFont typeface="+mj-lt"/>
              <a:buAutoNum type="arabicPeriod"/>
            </a:pPr>
            <a:r>
              <a:rPr lang="en-US" dirty="0"/>
              <a:t>Any resources used by the product page are published</a:t>
            </a:r>
          </a:p>
          <a:p>
            <a:pPr marL="914400" lvl="1" indent="-457200">
              <a:buFont typeface="+mj-lt"/>
              <a:buAutoNum type="arabicPeriod"/>
            </a:pPr>
            <a:r>
              <a:rPr lang="en-US" dirty="0"/>
              <a:t>Another call is made to the database function AUTO_UPDATE</a:t>
            </a:r>
          </a:p>
          <a:p>
            <a:r>
              <a:rPr lang="en-US" dirty="0"/>
              <a:t>The database is responsible for generating the XML and sending it to the DMZ database used by the PWS</a:t>
            </a:r>
          </a:p>
          <a:p>
            <a:r>
              <a:rPr lang="en-US" dirty="0"/>
              <a:t>The resources are </a:t>
            </a:r>
            <a:r>
              <a:rPr lang="en-US" dirty="0" err="1"/>
              <a:t>rsynced</a:t>
            </a:r>
            <a:r>
              <a:rPr lang="en-US" dirty="0"/>
              <a:t> to a specific folder on the PWS server</a:t>
            </a:r>
          </a:p>
          <a:p>
            <a:pPr lvl="1"/>
            <a:r>
              <a:rPr lang="en-US" dirty="0"/>
              <a:t>Resources are only added, never removed when publishing</a:t>
            </a:r>
          </a:p>
        </p:txBody>
      </p:sp>
    </p:spTree>
    <p:extLst>
      <p:ext uri="{BB962C8B-B14F-4D97-AF65-F5344CB8AC3E}">
        <p14:creationId xmlns:p14="http://schemas.microsoft.com/office/powerpoint/2010/main" val="1468282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venir Next Demi Bold" charset="0"/>
                <a:ea typeface="Avenir Next Demi Bold" charset="0"/>
                <a:cs typeface="Avenir Next Demi Bold" charset="0"/>
              </a:rPr>
              <a:t>Current state</a:t>
            </a:r>
          </a:p>
        </p:txBody>
      </p:sp>
      <p:sp>
        <p:nvSpPr>
          <p:cNvPr id="3" name="Content Placeholder 2"/>
          <p:cNvSpPr>
            <a:spLocks noGrp="1"/>
          </p:cNvSpPr>
          <p:nvPr>
            <p:ph idx="1"/>
          </p:nvPr>
        </p:nvSpPr>
        <p:spPr/>
        <p:txBody>
          <a:bodyPr/>
          <a:lstStyle/>
          <a:p>
            <a:r>
              <a:rPr lang="en-US" dirty="0"/>
              <a:t>Application was rewritten in Spring, was renamed to “Web Product Catalog Manager” (WPCM)</a:t>
            </a:r>
          </a:p>
          <a:p>
            <a:r>
              <a:rPr lang="en-US" dirty="0"/>
              <a:t>Uses the PWS API and server for displaying previews</a:t>
            </a:r>
          </a:p>
          <a:p>
            <a:r>
              <a:rPr lang="en-US" dirty="0"/>
              <a:t>Uses </a:t>
            </a:r>
            <a:r>
              <a:rPr lang="en-US" dirty="0" err="1"/>
              <a:t>Thymeleaf</a:t>
            </a:r>
            <a:r>
              <a:rPr lang="en-US" dirty="0"/>
              <a:t> templates and RESTful interface for managing product pages</a:t>
            </a:r>
          </a:p>
          <a:p>
            <a:r>
              <a:rPr lang="en-US" dirty="0"/>
              <a:t>Simplified front/back end code</a:t>
            </a:r>
          </a:p>
          <a:p>
            <a:pPr lvl="1"/>
            <a:r>
              <a:rPr lang="en-US" dirty="0"/>
              <a:t>Little to no internal support for </a:t>
            </a:r>
            <a:r>
              <a:rPr lang="en-US" dirty="0" err="1"/>
              <a:t>ExtJS</a:t>
            </a:r>
            <a:r>
              <a:rPr lang="en-US" dirty="0"/>
              <a:t> and DWR</a:t>
            </a:r>
          </a:p>
          <a:p>
            <a:endParaRPr lang="en-US" dirty="0"/>
          </a:p>
        </p:txBody>
      </p:sp>
    </p:spTree>
    <p:extLst>
      <p:ext uri="{BB962C8B-B14F-4D97-AF65-F5344CB8AC3E}">
        <p14:creationId xmlns:p14="http://schemas.microsoft.com/office/powerpoint/2010/main" val="641199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venir Next Demi Bold" charset="0"/>
                <a:ea typeface="Avenir Next Demi Bold" charset="0"/>
                <a:cs typeface="Avenir Next Demi Bold" charset="0"/>
              </a:rPr>
              <a:t>How does it work</a:t>
            </a:r>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Three components</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a:t>Front end interface</a:t>
            </a:r>
          </a:p>
          <a:p>
            <a:pPr lvl="1">
              <a:lnSpc>
                <a:spcPct val="100000"/>
              </a:lnSpc>
              <a:spcBef>
                <a:spcPts val="0"/>
              </a:spcBef>
            </a:pPr>
            <a:r>
              <a:rPr lang="en-US" dirty="0"/>
              <a:t>Supports product page creation, clone, editing and moving through process workflow</a:t>
            </a:r>
          </a:p>
          <a:p>
            <a:pPr marL="514350" lvl="0" indent="-514350">
              <a:lnSpc>
                <a:spcPct val="100000"/>
              </a:lnSpc>
              <a:spcBef>
                <a:spcPts val="0"/>
              </a:spcBef>
              <a:buFont typeface="+mj-lt"/>
              <a:buAutoNum type="arabicPeriod"/>
              <a:defRPr/>
            </a:pPr>
            <a:r>
              <a:rPr lang="en-US" dirty="0"/>
              <a:t>Preview service</a:t>
            </a:r>
          </a:p>
          <a:p>
            <a:pPr lvl="1">
              <a:lnSpc>
                <a:spcPct val="100000"/>
              </a:lnSpc>
              <a:spcBef>
                <a:spcPts val="0"/>
              </a:spcBef>
            </a:pPr>
            <a:r>
              <a:rPr lang="en-US" dirty="0"/>
              <a:t>Uses the PWS styles to present the product page as it would appear on the public web site</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a:t>Publishing service</a:t>
            </a:r>
          </a:p>
          <a:p>
            <a:pPr lvl="1">
              <a:lnSpc>
                <a:spcPct val="100000"/>
              </a:lnSpc>
              <a:spcBef>
                <a:spcPts val="0"/>
              </a:spcBef>
            </a:pPr>
            <a:r>
              <a:rPr lang="en-US" dirty="0"/>
              <a:t>Supports publishing pages to the public web site, calling database functions and synchronizing files</a:t>
            </a:r>
          </a:p>
        </p:txBody>
      </p:sp>
    </p:spTree>
    <p:extLst>
      <p:ext uri="{BB962C8B-B14F-4D97-AF65-F5344CB8AC3E}">
        <p14:creationId xmlns:p14="http://schemas.microsoft.com/office/powerpoint/2010/main" val="1741542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venir Next Demi Bold" charset="0"/>
                <a:ea typeface="Avenir Next Demi Bold" charset="0"/>
                <a:cs typeface="Avenir Next Demi Bold" charset="0"/>
              </a:rPr>
              <a:t>Front end interface</a:t>
            </a:r>
          </a:p>
        </p:txBody>
      </p:sp>
      <p:sp>
        <p:nvSpPr>
          <p:cNvPr id="3" name="Content Placeholder 2"/>
          <p:cNvSpPr>
            <a:spLocks noGrp="1"/>
          </p:cNvSpPr>
          <p:nvPr>
            <p:ph idx="1"/>
          </p:nvPr>
        </p:nvSpPr>
        <p:spPr/>
        <p:txBody>
          <a:bodyPr/>
          <a:lstStyle/>
          <a:p>
            <a:r>
              <a:rPr lang="en-US" dirty="0"/>
              <a:t>Consists of two views</a:t>
            </a:r>
          </a:p>
          <a:p>
            <a:pPr marL="914400" lvl="1" indent="-457200">
              <a:buFont typeface="+mj-lt"/>
              <a:buAutoNum type="arabicPeriod"/>
            </a:pPr>
            <a:r>
              <a:rPr lang="en-US" dirty="0"/>
              <a:t>Product List</a:t>
            </a:r>
          </a:p>
          <a:p>
            <a:pPr lvl="2"/>
            <a:r>
              <a:rPr lang="en-US" dirty="0"/>
              <a:t>Used for searching for product pages</a:t>
            </a:r>
          </a:p>
          <a:p>
            <a:pPr lvl="2"/>
            <a:r>
              <a:rPr lang="en-US" dirty="0"/>
              <a:t>Can move pages through the workflow directly from the overview</a:t>
            </a:r>
          </a:p>
          <a:p>
            <a:pPr marL="914400" lvl="1" indent="-457200">
              <a:buFont typeface="+mj-lt"/>
              <a:buAutoNum type="arabicPeriod"/>
            </a:pPr>
            <a:r>
              <a:rPr lang="en-US" dirty="0"/>
              <a:t>Detail</a:t>
            </a:r>
          </a:p>
          <a:p>
            <a:pPr lvl="2"/>
            <a:r>
              <a:rPr lang="en-US" dirty="0"/>
              <a:t>Used for editing a product page and moving through the workflow</a:t>
            </a:r>
          </a:p>
          <a:p>
            <a:pPr lvl="2"/>
            <a:r>
              <a:rPr lang="en-US" dirty="0"/>
              <a:t>Also has a read-only view once pages have been submitted for approval</a:t>
            </a:r>
          </a:p>
          <a:p>
            <a:pPr marL="914400" lvl="1" indent="-457200">
              <a:buFont typeface="+mj-lt"/>
              <a:buAutoNum type="arabicPeriod"/>
            </a:pPr>
            <a:endParaRPr lang="en-US" dirty="0"/>
          </a:p>
        </p:txBody>
      </p:sp>
    </p:spTree>
    <p:extLst>
      <p:ext uri="{BB962C8B-B14F-4D97-AF65-F5344CB8AC3E}">
        <p14:creationId xmlns:p14="http://schemas.microsoft.com/office/powerpoint/2010/main" val="1487032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venir Next Demi Bold" charset="0"/>
                <a:ea typeface="Avenir Next Demi Bold" charset="0"/>
                <a:cs typeface="Avenir Next Demi Bold" charset="0"/>
              </a:rPr>
              <a:t>Product List</a:t>
            </a:r>
          </a:p>
        </p:txBody>
      </p:sp>
      <p:sp>
        <p:nvSpPr>
          <p:cNvPr id="3" name="Content Placeholder 2"/>
          <p:cNvSpPr>
            <a:spLocks noGrp="1"/>
          </p:cNvSpPr>
          <p:nvPr>
            <p:ph idx="1"/>
          </p:nvPr>
        </p:nvSpPr>
        <p:spPr/>
        <p:txBody>
          <a:bodyPr>
            <a:normAutofit fontScale="92500" lnSpcReduction="10000"/>
          </a:bodyPr>
          <a:lstStyle/>
          <a:p>
            <a:r>
              <a:rPr lang="en-US" dirty="0"/>
              <a:t>Provides a paginated list of product pages</a:t>
            </a:r>
          </a:p>
          <a:p>
            <a:r>
              <a:rPr lang="en-US" dirty="0"/>
              <a:t>Allows for search/filter by:</a:t>
            </a:r>
          </a:p>
          <a:p>
            <a:pPr lvl="1"/>
            <a:r>
              <a:rPr lang="en-US" dirty="0"/>
              <a:t>Product name</a:t>
            </a:r>
          </a:p>
          <a:p>
            <a:pPr lvl="1"/>
            <a:r>
              <a:rPr lang="en-US" dirty="0"/>
              <a:t>Status</a:t>
            </a:r>
          </a:p>
          <a:p>
            <a:pPr lvl="1"/>
            <a:r>
              <a:rPr lang="en-US" dirty="0"/>
              <a:t>Location</a:t>
            </a:r>
          </a:p>
          <a:p>
            <a:pPr lvl="1"/>
            <a:r>
              <a:rPr lang="en-US" dirty="0"/>
              <a:t>Drilldown (Clinical specialty, Product type, Clinical divisions)</a:t>
            </a:r>
          </a:p>
          <a:p>
            <a:r>
              <a:rPr lang="en-US" dirty="0"/>
              <a:t>Create a new product page</a:t>
            </a:r>
          </a:p>
          <a:p>
            <a:r>
              <a:rPr lang="en-US" dirty="0"/>
              <a:t>Minor updates to product pages</a:t>
            </a:r>
          </a:p>
          <a:p>
            <a:pPr lvl="1"/>
            <a:r>
              <a:rPr lang="en-US" dirty="0"/>
              <a:t>Update status</a:t>
            </a:r>
          </a:p>
          <a:p>
            <a:pPr lvl="1"/>
            <a:r>
              <a:rPr lang="en-US" dirty="0"/>
              <a:t>Duplicate product page</a:t>
            </a:r>
          </a:p>
          <a:p>
            <a:pPr lvl="1"/>
            <a:r>
              <a:rPr lang="en-US" dirty="0"/>
              <a:t>Delete product page (previously published pages cannot be deleted)</a:t>
            </a:r>
          </a:p>
        </p:txBody>
      </p:sp>
    </p:spTree>
    <p:extLst>
      <p:ext uri="{BB962C8B-B14F-4D97-AF65-F5344CB8AC3E}">
        <p14:creationId xmlns:p14="http://schemas.microsoft.com/office/powerpoint/2010/main" val="511859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100" y="0"/>
            <a:ext cx="6259892" cy="6858000"/>
          </a:xfrm>
          <a:prstGeom prst="rect">
            <a:avLst/>
          </a:prstGeom>
        </p:spPr>
      </p:pic>
    </p:spTree>
    <p:extLst>
      <p:ext uri="{BB962C8B-B14F-4D97-AF65-F5344CB8AC3E}">
        <p14:creationId xmlns:p14="http://schemas.microsoft.com/office/powerpoint/2010/main" val="1378030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00" y="0"/>
            <a:ext cx="10058400" cy="6591063"/>
          </a:xfrm>
          <a:prstGeom prst="rect">
            <a:avLst/>
          </a:prstGeom>
        </p:spPr>
      </p:pic>
    </p:spTree>
    <p:extLst>
      <p:ext uri="{BB962C8B-B14F-4D97-AF65-F5344CB8AC3E}">
        <p14:creationId xmlns:p14="http://schemas.microsoft.com/office/powerpoint/2010/main" val="1187170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0"/>
            <a:ext cx="7619081" cy="6858000"/>
          </a:xfrm>
          <a:prstGeom prst="rect">
            <a:avLst/>
          </a:prstGeom>
        </p:spPr>
      </p:pic>
    </p:spTree>
    <p:extLst>
      <p:ext uri="{BB962C8B-B14F-4D97-AF65-F5344CB8AC3E}">
        <p14:creationId xmlns:p14="http://schemas.microsoft.com/office/powerpoint/2010/main" val="1794667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794</Words>
  <Application>Microsoft Macintosh PowerPoint</Application>
  <PresentationFormat>Widescreen</PresentationFormat>
  <Paragraphs>97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Avenir Next Demi Bold</vt:lpstr>
      <vt:lpstr>Avenir Next Regular</vt:lpstr>
      <vt:lpstr>Avenir Next Ultra Light</vt:lpstr>
      <vt:lpstr>Office Theme</vt:lpstr>
      <vt:lpstr>WPCM Overview</vt:lpstr>
      <vt:lpstr>Brief history </vt:lpstr>
      <vt:lpstr>Current state</vt:lpstr>
      <vt:lpstr>How does it work</vt:lpstr>
      <vt:lpstr>Front end interface</vt:lpstr>
      <vt:lpstr>Product List</vt:lpstr>
      <vt:lpstr>PowerPoint Presentation</vt:lpstr>
      <vt:lpstr>PowerPoint Presentation</vt:lpstr>
      <vt:lpstr>PowerPoint Presentation</vt:lpstr>
      <vt:lpstr>Edit Product Page</vt:lpstr>
      <vt:lpstr>General Product Information</vt:lpstr>
      <vt:lpstr>PowerPoint Presentation</vt:lpstr>
      <vt:lpstr>Specifications</vt:lpstr>
      <vt:lpstr>PowerPoint Presentation</vt:lpstr>
      <vt:lpstr>PowerPoint Presentation</vt:lpstr>
      <vt:lpstr>PowerPoint Presentation</vt:lpstr>
      <vt:lpstr>MR Information</vt:lpstr>
      <vt:lpstr>Resources</vt:lpstr>
      <vt:lpstr>PowerPoint Presentation</vt:lpstr>
      <vt:lpstr>PowerPoint Presentation</vt:lpstr>
      <vt:lpstr>Preview Service</vt:lpstr>
      <vt:lpstr>PowerPoint Presentation</vt:lpstr>
      <vt:lpstr>PowerPoint Presentation</vt:lpstr>
      <vt:lpstr>Publishing Service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WPCM Overview</dc:title>
  <dc:creator>Microsoft Office User</dc:creator>
  <cp:lastModifiedBy>Pruneau, Ragen</cp:lastModifiedBy>
  <cp:revision>13</cp:revision>
  <dcterms:created xsi:type="dcterms:W3CDTF">2016-06-03T14:33:51Z</dcterms:created>
  <dcterms:modified xsi:type="dcterms:W3CDTF">2026-05-05T18:00:37Z</dcterms:modified>
</cp:coreProperties>
</file>